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8288000" cy="10287000"/>
  <p:notesSz cx="6858000" cy="9144000"/>
  <p:embeddedFontLst>
    <p:embeddedFont>
      <p:font typeface="Aptos Bold" panose="020B0604020202020204" charset="0"/>
      <p:regular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41" d="100"/>
          <a:sy n="41" d="100"/>
        </p:scale>
        <p:origin x="820" y="2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0F8FD">
                <a:alpha val="100000"/>
              </a:srgbClr>
            </a:gs>
            <a:gs pos="61000">
              <a:srgbClr val="74C4E9">
                <a:alpha val="100000"/>
              </a:srgbClr>
            </a:gs>
            <a:gs pos="100000">
              <a:srgbClr val="74C4E9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3002561"/>
            <a:ext cx="15080223" cy="7227155"/>
            <a:chOff x="0" y="0"/>
            <a:chExt cx="21721102" cy="10852658"/>
          </a:xfrm>
        </p:grpSpPr>
        <p:sp>
          <p:nvSpPr>
            <p:cNvPr id="3" name="Freeform 3"/>
            <p:cNvSpPr/>
            <p:nvPr/>
          </p:nvSpPr>
          <p:spPr>
            <a:xfrm>
              <a:off x="25400" y="25400"/>
              <a:ext cx="21670390" cy="10801858"/>
            </a:xfrm>
            <a:custGeom>
              <a:avLst/>
              <a:gdLst/>
              <a:ahLst/>
              <a:cxnLst/>
              <a:rect l="l" t="t" r="r" b="b"/>
              <a:pathLst>
                <a:path w="21670390" h="10801858">
                  <a:moveTo>
                    <a:pt x="0" y="685927"/>
                  </a:moveTo>
                  <a:cubicBezTo>
                    <a:pt x="0" y="307086"/>
                    <a:pt x="307848" y="0"/>
                    <a:pt x="687578" y="0"/>
                  </a:cubicBezTo>
                  <a:lnTo>
                    <a:pt x="20982812" y="0"/>
                  </a:lnTo>
                  <a:cubicBezTo>
                    <a:pt x="21362543" y="0"/>
                    <a:pt x="21670390" y="307086"/>
                    <a:pt x="21670390" y="685927"/>
                  </a:cubicBezTo>
                  <a:lnTo>
                    <a:pt x="21670390" y="10115931"/>
                  </a:lnTo>
                  <a:cubicBezTo>
                    <a:pt x="21670390" y="10494773"/>
                    <a:pt x="21362543" y="10801858"/>
                    <a:pt x="20982812" y="10801858"/>
                  </a:cubicBezTo>
                  <a:lnTo>
                    <a:pt x="687578" y="10801858"/>
                  </a:lnTo>
                  <a:cubicBezTo>
                    <a:pt x="307848" y="10801858"/>
                    <a:pt x="0" y="10494772"/>
                    <a:pt x="0" y="10115931"/>
                  </a:cubicBezTo>
                  <a:close/>
                </a:path>
              </a:pathLst>
            </a:custGeom>
            <a:gradFill rotWithShape="1">
              <a:gsLst>
                <a:gs pos="78000">
                  <a:srgbClr val="F2F2F2">
                    <a:alpha val="100000"/>
                  </a:srgbClr>
                </a:gs>
                <a:gs pos="90000">
                  <a:srgbClr val="74C4E9">
                    <a:alpha val="100000"/>
                  </a:srgbClr>
                </a:gs>
                <a:gs pos="100000">
                  <a:srgbClr val="74C4E9">
                    <a:alpha val="100000"/>
                  </a:srgbClr>
                </a:gs>
              </a:gsLst>
              <a:lin ang="5400000"/>
            </a:gradFill>
          </p:spPr>
          <p:txBody>
            <a:bodyPr/>
            <a:lstStyle/>
            <a:p>
              <a:endParaRPr lang="es-CO"/>
            </a:p>
          </p:txBody>
        </p:sp>
        <p:sp>
          <p:nvSpPr>
            <p:cNvPr id="4" name="Freeform 4"/>
            <p:cNvSpPr/>
            <p:nvPr/>
          </p:nvSpPr>
          <p:spPr>
            <a:xfrm>
              <a:off x="0" y="0"/>
              <a:ext cx="21721190" cy="10852658"/>
            </a:xfrm>
            <a:custGeom>
              <a:avLst/>
              <a:gdLst/>
              <a:ahLst/>
              <a:cxnLst/>
              <a:rect l="l" t="t" r="r" b="b"/>
              <a:pathLst>
                <a:path w="21721190" h="10852658">
                  <a:moveTo>
                    <a:pt x="0" y="711327"/>
                  </a:moveTo>
                  <a:cubicBezTo>
                    <a:pt x="0" y="318389"/>
                    <a:pt x="319278" y="0"/>
                    <a:pt x="712978" y="0"/>
                  </a:cubicBezTo>
                  <a:lnTo>
                    <a:pt x="21008212" y="0"/>
                  </a:lnTo>
                  <a:lnTo>
                    <a:pt x="21008212" y="25400"/>
                  </a:lnTo>
                  <a:lnTo>
                    <a:pt x="21008212" y="0"/>
                  </a:lnTo>
                  <a:cubicBezTo>
                    <a:pt x="21401912" y="0"/>
                    <a:pt x="21721190" y="318389"/>
                    <a:pt x="21721190" y="711327"/>
                  </a:cubicBezTo>
                  <a:lnTo>
                    <a:pt x="21695790" y="711327"/>
                  </a:lnTo>
                  <a:lnTo>
                    <a:pt x="21721190" y="711327"/>
                  </a:lnTo>
                  <a:lnTo>
                    <a:pt x="21721190" y="10141331"/>
                  </a:lnTo>
                  <a:lnTo>
                    <a:pt x="21695790" y="10141331"/>
                  </a:lnTo>
                  <a:lnTo>
                    <a:pt x="21721190" y="10141331"/>
                  </a:lnTo>
                  <a:cubicBezTo>
                    <a:pt x="21721190" y="10534269"/>
                    <a:pt x="21401912" y="10852658"/>
                    <a:pt x="21008212" y="10852658"/>
                  </a:cubicBezTo>
                  <a:lnTo>
                    <a:pt x="21008212" y="10827258"/>
                  </a:lnTo>
                  <a:lnTo>
                    <a:pt x="21008212" y="10852658"/>
                  </a:lnTo>
                  <a:lnTo>
                    <a:pt x="712978" y="10852658"/>
                  </a:lnTo>
                  <a:lnTo>
                    <a:pt x="712978" y="10827258"/>
                  </a:lnTo>
                  <a:lnTo>
                    <a:pt x="712978" y="10852658"/>
                  </a:lnTo>
                  <a:cubicBezTo>
                    <a:pt x="319278" y="10852658"/>
                    <a:pt x="0" y="10534269"/>
                    <a:pt x="0" y="10141331"/>
                  </a:cubicBezTo>
                  <a:lnTo>
                    <a:pt x="0" y="711327"/>
                  </a:lnTo>
                  <a:lnTo>
                    <a:pt x="25400" y="711327"/>
                  </a:lnTo>
                  <a:lnTo>
                    <a:pt x="0" y="711327"/>
                  </a:lnTo>
                  <a:moveTo>
                    <a:pt x="50800" y="711327"/>
                  </a:moveTo>
                  <a:lnTo>
                    <a:pt x="50800" y="10141331"/>
                  </a:lnTo>
                  <a:lnTo>
                    <a:pt x="25400" y="10141331"/>
                  </a:lnTo>
                  <a:lnTo>
                    <a:pt x="50800" y="10141331"/>
                  </a:lnTo>
                  <a:cubicBezTo>
                    <a:pt x="50800" y="10506075"/>
                    <a:pt x="347218" y="10801858"/>
                    <a:pt x="712978" y="10801858"/>
                  </a:cubicBezTo>
                  <a:lnTo>
                    <a:pt x="21008212" y="10801858"/>
                  </a:lnTo>
                  <a:cubicBezTo>
                    <a:pt x="21373973" y="10801858"/>
                    <a:pt x="21670390" y="10506075"/>
                    <a:pt x="21670390" y="10141331"/>
                  </a:cubicBezTo>
                  <a:lnTo>
                    <a:pt x="21670390" y="711327"/>
                  </a:lnTo>
                  <a:cubicBezTo>
                    <a:pt x="21670390" y="346583"/>
                    <a:pt x="21373973" y="50800"/>
                    <a:pt x="21008212" y="50800"/>
                  </a:cubicBezTo>
                  <a:lnTo>
                    <a:pt x="712978" y="50800"/>
                  </a:lnTo>
                  <a:lnTo>
                    <a:pt x="712978" y="25400"/>
                  </a:lnTo>
                  <a:lnTo>
                    <a:pt x="712978" y="50800"/>
                  </a:lnTo>
                  <a:cubicBezTo>
                    <a:pt x="347218" y="50800"/>
                    <a:pt x="50800" y="346583"/>
                    <a:pt x="50800" y="711327"/>
                  </a:cubicBezTo>
                  <a:close/>
                </a:path>
              </a:pathLst>
            </a:custGeom>
            <a:solidFill>
              <a:srgbClr val="A6CAEC"/>
            </a:solidFill>
          </p:spPr>
          <p:txBody>
            <a:bodyPr/>
            <a:lstStyle/>
            <a:p>
              <a:endParaRPr lang="es-CO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14288" y="-14288"/>
            <a:ext cx="18316575" cy="1875926"/>
            <a:chOff x="0" y="0"/>
            <a:chExt cx="24422100" cy="2501234"/>
          </a:xfrm>
        </p:grpSpPr>
        <p:sp>
          <p:nvSpPr>
            <p:cNvPr id="6" name="Freeform 6"/>
            <p:cNvSpPr/>
            <p:nvPr/>
          </p:nvSpPr>
          <p:spPr>
            <a:xfrm>
              <a:off x="19050" y="19050"/>
              <a:ext cx="24384000" cy="2463159"/>
            </a:xfrm>
            <a:custGeom>
              <a:avLst/>
              <a:gdLst/>
              <a:ahLst/>
              <a:cxnLst/>
              <a:rect l="l" t="t" r="r" b="b"/>
              <a:pathLst>
                <a:path w="24384000" h="2463159">
                  <a:moveTo>
                    <a:pt x="0" y="0"/>
                  </a:moveTo>
                  <a:lnTo>
                    <a:pt x="24384000" y="0"/>
                  </a:lnTo>
                  <a:lnTo>
                    <a:pt x="24384000" y="2463159"/>
                  </a:lnTo>
                  <a:lnTo>
                    <a:pt x="0" y="2463159"/>
                  </a:lnTo>
                  <a:close/>
                </a:path>
              </a:pathLst>
            </a:custGeom>
            <a:solidFill>
              <a:srgbClr val="F2F2F2"/>
            </a:solidFill>
          </p:spPr>
          <p:txBody>
            <a:bodyPr/>
            <a:lstStyle/>
            <a:p>
              <a:endParaRPr lang="es-CO"/>
            </a:p>
          </p:txBody>
        </p:sp>
        <p:sp>
          <p:nvSpPr>
            <p:cNvPr id="7" name="Freeform 7"/>
            <p:cNvSpPr/>
            <p:nvPr/>
          </p:nvSpPr>
          <p:spPr>
            <a:xfrm>
              <a:off x="0" y="0"/>
              <a:ext cx="24422100" cy="2501259"/>
            </a:xfrm>
            <a:custGeom>
              <a:avLst/>
              <a:gdLst/>
              <a:ahLst/>
              <a:cxnLst/>
              <a:rect l="l" t="t" r="r" b="b"/>
              <a:pathLst>
                <a:path w="24422100" h="2501259">
                  <a:moveTo>
                    <a:pt x="19050" y="0"/>
                  </a:moveTo>
                  <a:lnTo>
                    <a:pt x="24403050" y="0"/>
                  </a:lnTo>
                  <a:cubicBezTo>
                    <a:pt x="24413590" y="0"/>
                    <a:pt x="24422100" y="8509"/>
                    <a:pt x="24422100" y="19050"/>
                  </a:cubicBezTo>
                  <a:lnTo>
                    <a:pt x="24422100" y="2482209"/>
                  </a:lnTo>
                  <a:cubicBezTo>
                    <a:pt x="24422100" y="2492750"/>
                    <a:pt x="24413590" y="2501259"/>
                    <a:pt x="24403050" y="2501259"/>
                  </a:cubicBezTo>
                  <a:lnTo>
                    <a:pt x="19050" y="2501259"/>
                  </a:lnTo>
                  <a:cubicBezTo>
                    <a:pt x="8509" y="2501259"/>
                    <a:pt x="0" y="2492750"/>
                    <a:pt x="0" y="2482209"/>
                  </a:cubicBezTo>
                  <a:lnTo>
                    <a:pt x="0" y="19050"/>
                  </a:lnTo>
                  <a:cubicBezTo>
                    <a:pt x="0" y="8509"/>
                    <a:pt x="8509" y="0"/>
                    <a:pt x="19050" y="0"/>
                  </a:cubicBezTo>
                  <a:moveTo>
                    <a:pt x="19050" y="38100"/>
                  </a:moveTo>
                  <a:lnTo>
                    <a:pt x="19050" y="19050"/>
                  </a:lnTo>
                  <a:lnTo>
                    <a:pt x="38100" y="19050"/>
                  </a:lnTo>
                  <a:lnTo>
                    <a:pt x="38100" y="2482209"/>
                  </a:lnTo>
                  <a:lnTo>
                    <a:pt x="19050" y="2482209"/>
                  </a:lnTo>
                  <a:lnTo>
                    <a:pt x="19050" y="2463160"/>
                  </a:lnTo>
                  <a:lnTo>
                    <a:pt x="24403050" y="2463160"/>
                  </a:lnTo>
                  <a:lnTo>
                    <a:pt x="24403050" y="2482209"/>
                  </a:lnTo>
                  <a:lnTo>
                    <a:pt x="24384000" y="2482209"/>
                  </a:lnTo>
                  <a:lnTo>
                    <a:pt x="24384000" y="19050"/>
                  </a:lnTo>
                  <a:lnTo>
                    <a:pt x="24403050" y="19050"/>
                  </a:lnTo>
                  <a:lnTo>
                    <a:pt x="24403050" y="38100"/>
                  </a:lnTo>
                  <a:lnTo>
                    <a:pt x="19050" y="3810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/>
            <a:lstStyle/>
            <a:p>
              <a:endParaRPr lang="es-CO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0"/>
              <a:ext cx="24422100" cy="25012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320"/>
                </a:lnSpc>
              </a:pPr>
              <a:r>
                <a:rPr lang="en-US" sz="3600" b="1">
                  <a:solidFill>
                    <a:srgbClr val="2C3E50"/>
                  </a:solidFill>
                  <a:latin typeface="Aptos Bold"/>
                  <a:ea typeface="Aptos Bold"/>
                  <a:cs typeface="Aptos Bold"/>
                  <a:sym typeface="Aptos Bold"/>
                </a:rPr>
                <a:t>El Taller de la Familia</a:t>
              </a:r>
            </a:p>
            <a:p>
              <a:pPr algn="ctr">
                <a:lnSpc>
                  <a:spcPts val="3240"/>
                </a:lnSpc>
              </a:pPr>
              <a:r>
                <a:rPr lang="en-US" sz="2700">
                  <a:solidFill>
                    <a:srgbClr val="808080"/>
                  </a:solidFill>
                  <a:latin typeface="Aptos"/>
                  <a:ea typeface="Aptos"/>
                  <a:cs typeface="Aptos"/>
                  <a:sym typeface="Aptos"/>
                </a:rPr>
                <a:t>Para construir el hogar</a:t>
              </a:r>
            </a:p>
          </p:txBody>
        </p:sp>
      </p:grpSp>
      <p:sp>
        <p:nvSpPr>
          <p:cNvPr id="9" name="Freeform 9" descr="Una torre con un reloj en lo alto de una casa  El contenido generado por IA puede ser incorrecto."/>
          <p:cNvSpPr/>
          <p:nvPr/>
        </p:nvSpPr>
        <p:spPr>
          <a:xfrm>
            <a:off x="1017641" y="338252"/>
            <a:ext cx="1825466" cy="1216971"/>
          </a:xfrm>
          <a:custGeom>
            <a:avLst/>
            <a:gdLst/>
            <a:ahLst/>
            <a:cxnLst/>
            <a:rect l="l" t="t" r="r" b="b"/>
            <a:pathLst>
              <a:path w="1825466" h="1216971">
                <a:moveTo>
                  <a:pt x="0" y="0"/>
                </a:moveTo>
                <a:lnTo>
                  <a:pt x="1825467" y="0"/>
                </a:lnTo>
                <a:lnTo>
                  <a:pt x="1825467" y="1216971"/>
                </a:lnTo>
                <a:lnTo>
                  <a:pt x="0" y="121697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0" name="Freeform 10" descr="Logotipo  Descripción generada automáticamente"/>
          <p:cNvSpPr/>
          <p:nvPr/>
        </p:nvSpPr>
        <p:spPr>
          <a:xfrm>
            <a:off x="7799670" y="8752515"/>
            <a:ext cx="1344330" cy="1350140"/>
          </a:xfrm>
          <a:custGeom>
            <a:avLst/>
            <a:gdLst/>
            <a:ahLst/>
            <a:cxnLst/>
            <a:rect l="l" t="t" r="r" b="b"/>
            <a:pathLst>
              <a:path w="1344330" h="1350140">
                <a:moveTo>
                  <a:pt x="0" y="0"/>
                </a:moveTo>
                <a:lnTo>
                  <a:pt x="1344330" y="0"/>
                </a:lnTo>
                <a:lnTo>
                  <a:pt x="1344330" y="1350140"/>
                </a:lnTo>
                <a:lnTo>
                  <a:pt x="0" y="135014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59" b="-59"/>
            </a:stretch>
          </a:blipFill>
        </p:spPr>
        <p:txBody>
          <a:bodyPr/>
          <a:lstStyle/>
          <a:p>
            <a:endParaRPr lang="es-CO" dirty="0"/>
          </a:p>
        </p:txBody>
      </p:sp>
      <p:grpSp>
        <p:nvGrpSpPr>
          <p:cNvPr id="11" name="Group 11"/>
          <p:cNvGrpSpPr/>
          <p:nvPr/>
        </p:nvGrpSpPr>
        <p:grpSpPr>
          <a:xfrm>
            <a:off x="8276339" y="1515037"/>
            <a:ext cx="1754134" cy="589016"/>
            <a:chOff x="0" y="0"/>
            <a:chExt cx="2338845" cy="785355"/>
          </a:xfrm>
        </p:grpSpPr>
        <p:sp>
          <p:nvSpPr>
            <p:cNvPr id="12" name="Freeform 12"/>
            <p:cNvSpPr/>
            <p:nvPr/>
          </p:nvSpPr>
          <p:spPr>
            <a:xfrm>
              <a:off x="19050" y="19050"/>
              <a:ext cx="2300859" cy="747268"/>
            </a:xfrm>
            <a:custGeom>
              <a:avLst/>
              <a:gdLst/>
              <a:ahLst/>
              <a:cxnLst/>
              <a:rect l="l" t="t" r="r" b="b"/>
              <a:pathLst>
                <a:path w="2300859" h="747268">
                  <a:moveTo>
                    <a:pt x="370205" y="0"/>
                  </a:moveTo>
                  <a:lnTo>
                    <a:pt x="1930654" y="0"/>
                  </a:lnTo>
                  <a:cubicBezTo>
                    <a:pt x="2135124" y="0"/>
                    <a:pt x="2300859" y="167259"/>
                    <a:pt x="2300859" y="373634"/>
                  </a:cubicBezTo>
                  <a:cubicBezTo>
                    <a:pt x="2300859" y="580009"/>
                    <a:pt x="2135124" y="747268"/>
                    <a:pt x="1930654" y="747268"/>
                  </a:cubicBezTo>
                  <a:lnTo>
                    <a:pt x="370205" y="747268"/>
                  </a:lnTo>
                  <a:cubicBezTo>
                    <a:pt x="165735" y="747268"/>
                    <a:pt x="0" y="580009"/>
                    <a:pt x="0" y="373634"/>
                  </a:cubicBezTo>
                  <a:cubicBezTo>
                    <a:pt x="0" y="167259"/>
                    <a:pt x="165735" y="0"/>
                    <a:pt x="370205" y="0"/>
                  </a:cubicBezTo>
                  <a:close/>
                </a:path>
              </a:pathLst>
            </a:custGeom>
            <a:solidFill>
              <a:srgbClr val="0F9ED5"/>
            </a:solidFill>
          </p:spPr>
          <p:txBody>
            <a:bodyPr/>
            <a:lstStyle/>
            <a:p>
              <a:endParaRPr lang="es-CO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0" y="0"/>
              <a:ext cx="2338959" cy="785368"/>
            </a:xfrm>
            <a:custGeom>
              <a:avLst/>
              <a:gdLst/>
              <a:ahLst/>
              <a:cxnLst/>
              <a:rect l="l" t="t" r="r" b="b"/>
              <a:pathLst>
                <a:path w="2338959" h="785368">
                  <a:moveTo>
                    <a:pt x="389255" y="0"/>
                  </a:moveTo>
                  <a:lnTo>
                    <a:pt x="1949704" y="0"/>
                  </a:lnTo>
                  <a:lnTo>
                    <a:pt x="1949704" y="19050"/>
                  </a:lnTo>
                  <a:lnTo>
                    <a:pt x="1949704" y="0"/>
                  </a:lnTo>
                  <a:lnTo>
                    <a:pt x="1949704" y="19050"/>
                  </a:lnTo>
                  <a:lnTo>
                    <a:pt x="1949704" y="0"/>
                  </a:lnTo>
                  <a:cubicBezTo>
                    <a:pt x="2164842" y="0"/>
                    <a:pt x="2338959" y="176022"/>
                    <a:pt x="2338959" y="392684"/>
                  </a:cubicBezTo>
                  <a:lnTo>
                    <a:pt x="2319909" y="392684"/>
                  </a:lnTo>
                  <a:lnTo>
                    <a:pt x="2338959" y="392684"/>
                  </a:lnTo>
                  <a:cubicBezTo>
                    <a:pt x="2338959" y="609346"/>
                    <a:pt x="2164842" y="785368"/>
                    <a:pt x="1949704" y="785368"/>
                  </a:cubicBezTo>
                  <a:lnTo>
                    <a:pt x="1949704" y="766318"/>
                  </a:lnTo>
                  <a:lnTo>
                    <a:pt x="1949704" y="785368"/>
                  </a:lnTo>
                  <a:lnTo>
                    <a:pt x="389255" y="785368"/>
                  </a:lnTo>
                  <a:lnTo>
                    <a:pt x="389255" y="766318"/>
                  </a:lnTo>
                  <a:lnTo>
                    <a:pt x="389255" y="785368"/>
                  </a:lnTo>
                  <a:lnTo>
                    <a:pt x="389255" y="766318"/>
                  </a:lnTo>
                  <a:lnTo>
                    <a:pt x="389255" y="785368"/>
                  </a:lnTo>
                  <a:cubicBezTo>
                    <a:pt x="174117" y="785368"/>
                    <a:pt x="0" y="609346"/>
                    <a:pt x="0" y="392684"/>
                  </a:cubicBezTo>
                  <a:cubicBezTo>
                    <a:pt x="0" y="176022"/>
                    <a:pt x="174117" y="0"/>
                    <a:pt x="389255" y="0"/>
                  </a:cubicBezTo>
                  <a:lnTo>
                    <a:pt x="389255" y="19050"/>
                  </a:lnTo>
                  <a:lnTo>
                    <a:pt x="389255" y="0"/>
                  </a:lnTo>
                  <a:moveTo>
                    <a:pt x="389255" y="38100"/>
                  </a:moveTo>
                  <a:lnTo>
                    <a:pt x="389255" y="19050"/>
                  </a:lnTo>
                  <a:lnTo>
                    <a:pt x="389255" y="38100"/>
                  </a:lnTo>
                  <a:cubicBezTo>
                    <a:pt x="195453" y="38100"/>
                    <a:pt x="38100" y="196723"/>
                    <a:pt x="38100" y="392684"/>
                  </a:cubicBezTo>
                  <a:lnTo>
                    <a:pt x="19050" y="392684"/>
                  </a:lnTo>
                  <a:lnTo>
                    <a:pt x="38100" y="392684"/>
                  </a:lnTo>
                  <a:cubicBezTo>
                    <a:pt x="38100" y="588645"/>
                    <a:pt x="195453" y="747268"/>
                    <a:pt x="389255" y="747268"/>
                  </a:cubicBezTo>
                  <a:lnTo>
                    <a:pt x="1949704" y="747268"/>
                  </a:lnTo>
                  <a:cubicBezTo>
                    <a:pt x="2143379" y="747268"/>
                    <a:pt x="2300859" y="588645"/>
                    <a:pt x="2300859" y="392684"/>
                  </a:cubicBezTo>
                  <a:cubicBezTo>
                    <a:pt x="2300859" y="196723"/>
                    <a:pt x="2143379" y="38100"/>
                    <a:pt x="1949704" y="38100"/>
                  </a:cubicBezTo>
                  <a:lnTo>
                    <a:pt x="389255" y="38100"/>
                  </a:lnTo>
                  <a:close/>
                </a:path>
              </a:pathLst>
            </a:custGeom>
            <a:solidFill>
              <a:srgbClr val="024059"/>
            </a:solidFill>
          </p:spPr>
          <p:txBody>
            <a:bodyPr/>
            <a:lstStyle/>
            <a:p>
              <a:endParaRPr lang="es-CO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0"/>
              <a:ext cx="2338845" cy="7853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40"/>
                </a:lnSpc>
              </a:pPr>
              <a:r>
                <a:rPr lang="en-US" sz="2700">
                  <a:solidFill>
                    <a:srgbClr val="FFFFFF"/>
                  </a:solidFill>
                  <a:latin typeface="Aptos"/>
                  <a:ea typeface="Aptos"/>
                  <a:cs typeface="Aptos"/>
                  <a:sym typeface="Aptos"/>
                </a:rPr>
                <a:t>Tema #</a:t>
              </a:r>
            </a:p>
          </p:txBody>
        </p:sp>
      </p:grpSp>
      <p:sp>
        <p:nvSpPr>
          <p:cNvPr id="15" name="AutoShape 15"/>
          <p:cNvSpPr/>
          <p:nvPr/>
        </p:nvSpPr>
        <p:spPr>
          <a:xfrm rot="7080">
            <a:off x="2202104" y="2797740"/>
            <a:ext cx="13906833" cy="0"/>
          </a:xfrm>
          <a:prstGeom prst="line">
            <a:avLst/>
          </a:prstGeom>
          <a:ln w="19050" cap="rnd">
            <a:solidFill>
              <a:srgbClr val="0F9ED5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CO"/>
          </a:p>
        </p:txBody>
      </p:sp>
      <p:sp>
        <p:nvSpPr>
          <p:cNvPr id="16" name="Freeform 16"/>
          <p:cNvSpPr/>
          <p:nvPr/>
        </p:nvSpPr>
        <p:spPr>
          <a:xfrm>
            <a:off x="15476672" y="121890"/>
            <a:ext cx="1812746" cy="1649694"/>
          </a:xfrm>
          <a:custGeom>
            <a:avLst/>
            <a:gdLst/>
            <a:ahLst/>
            <a:cxnLst/>
            <a:rect l="l" t="t" r="r" b="b"/>
            <a:pathLst>
              <a:path w="1812746" h="1649694">
                <a:moveTo>
                  <a:pt x="0" y="0"/>
                </a:moveTo>
                <a:lnTo>
                  <a:pt x="1812746" y="0"/>
                </a:lnTo>
                <a:lnTo>
                  <a:pt x="1812746" y="1649695"/>
                </a:lnTo>
                <a:lnTo>
                  <a:pt x="0" y="164969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7" name="Freeform 17"/>
          <p:cNvSpPr/>
          <p:nvPr/>
        </p:nvSpPr>
        <p:spPr>
          <a:xfrm>
            <a:off x="3241098" y="5507636"/>
            <a:ext cx="11301259" cy="3055025"/>
          </a:xfrm>
          <a:custGeom>
            <a:avLst/>
            <a:gdLst/>
            <a:ahLst/>
            <a:cxnLst/>
            <a:rect l="l" t="t" r="r" b="b"/>
            <a:pathLst>
              <a:path w="11301259" h="3055025">
                <a:moveTo>
                  <a:pt x="0" y="0"/>
                </a:moveTo>
                <a:lnTo>
                  <a:pt x="11301259" y="0"/>
                </a:lnTo>
                <a:lnTo>
                  <a:pt x="11301259" y="3055025"/>
                </a:lnTo>
                <a:lnTo>
                  <a:pt x="0" y="305502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246" r="-1246"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8" name="TextBox 18"/>
          <p:cNvSpPr txBox="1"/>
          <p:nvPr/>
        </p:nvSpPr>
        <p:spPr>
          <a:xfrm>
            <a:off x="2307841" y="2277799"/>
            <a:ext cx="13695350" cy="409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0"/>
              </a:lnSpc>
            </a:pPr>
            <a:r>
              <a:rPr lang="en-US" sz="2700" b="1">
                <a:solidFill>
                  <a:srgbClr val="2C3E50"/>
                </a:solidFill>
                <a:latin typeface="Aptos Bold"/>
                <a:ea typeface="Aptos Bold"/>
                <a:cs typeface="Aptos Bold"/>
                <a:sym typeface="Aptos Bold"/>
              </a:rPr>
              <a:t>Futuro Cuidador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5429489" y="3250211"/>
            <a:ext cx="6924477" cy="819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0"/>
              </a:lnSpc>
              <a:spcBef>
                <a:spcPct val="0"/>
              </a:spcBef>
            </a:pPr>
            <a:r>
              <a:rPr lang="en-US" sz="2700">
                <a:solidFill>
                  <a:srgbClr val="2C3E50"/>
                </a:solidFill>
                <a:latin typeface="Aptos"/>
                <a:ea typeface="Aptos"/>
                <a:cs typeface="Aptos"/>
                <a:sym typeface="Aptos"/>
              </a:rPr>
              <a:t>EN LA SALUD Y LA ENFERMEDAD:</a:t>
            </a:r>
          </a:p>
          <a:p>
            <a:pPr algn="ctr">
              <a:lnSpc>
                <a:spcPts val="3240"/>
              </a:lnSpc>
              <a:spcBef>
                <a:spcPct val="0"/>
              </a:spcBef>
            </a:pPr>
            <a:r>
              <a:rPr lang="en-US" sz="2700">
                <a:solidFill>
                  <a:srgbClr val="2C3E50"/>
                </a:solidFill>
                <a:latin typeface="Aptos"/>
                <a:ea typeface="Aptos"/>
                <a:cs typeface="Aptos"/>
                <a:sym typeface="Aptos"/>
              </a:rPr>
              <a:t> “ EL FUTURO CUIDADOR EN EL MATRIMONIO”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351984" y="4269386"/>
            <a:ext cx="5584031" cy="1228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0"/>
              </a:lnSpc>
              <a:spcBef>
                <a:spcPct val="0"/>
              </a:spcBef>
            </a:pPr>
            <a:r>
              <a:rPr lang="en-US" sz="2700">
                <a:solidFill>
                  <a:srgbClr val="2C3E50"/>
                </a:solidFill>
                <a:latin typeface="Aptos"/>
                <a:ea typeface="Aptos"/>
                <a:cs typeface="Aptos"/>
                <a:sym typeface="Aptos"/>
              </a:rPr>
              <a:t>Familia Soto Ramírez</a:t>
            </a:r>
          </a:p>
          <a:p>
            <a:pPr algn="ctr">
              <a:lnSpc>
                <a:spcPts val="3240"/>
              </a:lnSpc>
              <a:spcBef>
                <a:spcPct val="0"/>
              </a:spcBef>
            </a:pPr>
            <a:r>
              <a:rPr lang="en-US" sz="2700">
                <a:solidFill>
                  <a:srgbClr val="2C3E50"/>
                </a:solidFill>
                <a:latin typeface="Aptos"/>
                <a:ea typeface="Aptos"/>
                <a:cs typeface="Aptos"/>
                <a:sym typeface="Aptos"/>
              </a:rPr>
              <a:t>Parroquia Nuestra Señora del Rosario </a:t>
            </a:r>
          </a:p>
          <a:p>
            <a:pPr algn="ctr">
              <a:lnSpc>
                <a:spcPts val="3240"/>
              </a:lnSpc>
              <a:spcBef>
                <a:spcPct val="0"/>
              </a:spcBef>
            </a:pPr>
            <a:r>
              <a:rPr lang="en-US" sz="2700">
                <a:solidFill>
                  <a:srgbClr val="2C3E50"/>
                </a:solidFill>
                <a:latin typeface="Aptos"/>
                <a:ea typeface="Aptos"/>
                <a:cs typeface="Aptos"/>
                <a:sym typeface="Aptos"/>
              </a:rPr>
              <a:t>La Calera, Cundinamarca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0F8FD">
                <a:alpha val="100000"/>
              </a:srgbClr>
            </a:gs>
            <a:gs pos="61000">
              <a:srgbClr val="74C4E9">
                <a:alpha val="100000"/>
              </a:srgbClr>
            </a:gs>
            <a:gs pos="100000">
              <a:srgbClr val="74C4E9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3002561"/>
            <a:ext cx="16290827" cy="8139494"/>
            <a:chOff x="0" y="0"/>
            <a:chExt cx="21721102" cy="10852658"/>
          </a:xfrm>
        </p:grpSpPr>
        <p:sp>
          <p:nvSpPr>
            <p:cNvPr id="3" name="Freeform 3"/>
            <p:cNvSpPr/>
            <p:nvPr/>
          </p:nvSpPr>
          <p:spPr>
            <a:xfrm>
              <a:off x="25400" y="25400"/>
              <a:ext cx="21670390" cy="10801858"/>
            </a:xfrm>
            <a:custGeom>
              <a:avLst/>
              <a:gdLst/>
              <a:ahLst/>
              <a:cxnLst/>
              <a:rect l="l" t="t" r="r" b="b"/>
              <a:pathLst>
                <a:path w="21670390" h="10801858">
                  <a:moveTo>
                    <a:pt x="0" y="685927"/>
                  </a:moveTo>
                  <a:cubicBezTo>
                    <a:pt x="0" y="307086"/>
                    <a:pt x="307848" y="0"/>
                    <a:pt x="687578" y="0"/>
                  </a:cubicBezTo>
                  <a:lnTo>
                    <a:pt x="20982812" y="0"/>
                  </a:lnTo>
                  <a:cubicBezTo>
                    <a:pt x="21362543" y="0"/>
                    <a:pt x="21670390" y="307086"/>
                    <a:pt x="21670390" y="685927"/>
                  </a:cubicBezTo>
                  <a:lnTo>
                    <a:pt x="21670390" y="10115931"/>
                  </a:lnTo>
                  <a:cubicBezTo>
                    <a:pt x="21670390" y="10494773"/>
                    <a:pt x="21362543" y="10801858"/>
                    <a:pt x="20982812" y="10801858"/>
                  </a:cubicBezTo>
                  <a:lnTo>
                    <a:pt x="687578" y="10801858"/>
                  </a:lnTo>
                  <a:cubicBezTo>
                    <a:pt x="307848" y="10801858"/>
                    <a:pt x="0" y="10494772"/>
                    <a:pt x="0" y="10115931"/>
                  </a:cubicBezTo>
                  <a:close/>
                </a:path>
              </a:pathLst>
            </a:custGeom>
            <a:gradFill rotWithShape="1">
              <a:gsLst>
                <a:gs pos="78000">
                  <a:srgbClr val="F2F2F2">
                    <a:alpha val="100000"/>
                  </a:srgbClr>
                </a:gs>
                <a:gs pos="90000">
                  <a:srgbClr val="74C4E9">
                    <a:alpha val="100000"/>
                  </a:srgbClr>
                </a:gs>
                <a:gs pos="100000">
                  <a:srgbClr val="74C4E9">
                    <a:alpha val="100000"/>
                  </a:srgbClr>
                </a:gs>
              </a:gsLst>
              <a:lin ang="5400000"/>
            </a:gradFill>
          </p:spPr>
          <p:txBody>
            <a:bodyPr/>
            <a:lstStyle/>
            <a:p>
              <a:endParaRPr lang="es-CO"/>
            </a:p>
          </p:txBody>
        </p:sp>
        <p:sp>
          <p:nvSpPr>
            <p:cNvPr id="4" name="Freeform 4"/>
            <p:cNvSpPr/>
            <p:nvPr/>
          </p:nvSpPr>
          <p:spPr>
            <a:xfrm>
              <a:off x="0" y="0"/>
              <a:ext cx="21721190" cy="10852658"/>
            </a:xfrm>
            <a:custGeom>
              <a:avLst/>
              <a:gdLst/>
              <a:ahLst/>
              <a:cxnLst/>
              <a:rect l="l" t="t" r="r" b="b"/>
              <a:pathLst>
                <a:path w="21721190" h="10852658">
                  <a:moveTo>
                    <a:pt x="0" y="711327"/>
                  </a:moveTo>
                  <a:cubicBezTo>
                    <a:pt x="0" y="318389"/>
                    <a:pt x="319278" y="0"/>
                    <a:pt x="712978" y="0"/>
                  </a:cubicBezTo>
                  <a:lnTo>
                    <a:pt x="21008212" y="0"/>
                  </a:lnTo>
                  <a:lnTo>
                    <a:pt x="21008212" y="25400"/>
                  </a:lnTo>
                  <a:lnTo>
                    <a:pt x="21008212" y="0"/>
                  </a:lnTo>
                  <a:cubicBezTo>
                    <a:pt x="21401912" y="0"/>
                    <a:pt x="21721190" y="318389"/>
                    <a:pt x="21721190" y="711327"/>
                  </a:cubicBezTo>
                  <a:lnTo>
                    <a:pt x="21695790" y="711327"/>
                  </a:lnTo>
                  <a:lnTo>
                    <a:pt x="21721190" y="711327"/>
                  </a:lnTo>
                  <a:lnTo>
                    <a:pt x="21721190" y="10141331"/>
                  </a:lnTo>
                  <a:lnTo>
                    <a:pt x="21695790" y="10141331"/>
                  </a:lnTo>
                  <a:lnTo>
                    <a:pt x="21721190" y="10141331"/>
                  </a:lnTo>
                  <a:cubicBezTo>
                    <a:pt x="21721190" y="10534269"/>
                    <a:pt x="21401912" y="10852658"/>
                    <a:pt x="21008212" y="10852658"/>
                  </a:cubicBezTo>
                  <a:lnTo>
                    <a:pt x="21008212" y="10827258"/>
                  </a:lnTo>
                  <a:lnTo>
                    <a:pt x="21008212" y="10852658"/>
                  </a:lnTo>
                  <a:lnTo>
                    <a:pt x="712978" y="10852658"/>
                  </a:lnTo>
                  <a:lnTo>
                    <a:pt x="712978" y="10827258"/>
                  </a:lnTo>
                  <a:lnTo>
                    <a:pt x="712978" y="10852658"/>
                  </a:lnTo>
                  <a:cubicBezTo>
                    <a:pt x="319278" y="10852658"/>
                    <a:pt x="0" y="10534269"/>
                    <a:pt x="0" y="10141331"/>
                  </a:cubicBezTo>
                  <a:lnTo>
                    <a:pt x="0" y="711327"/>
                  </a:lnTo>
                  <a:lnTo>
                    <a:pt x="25400" y="711327"/>
                  </a:lnTo>
                  <a:lnTo>
                    <a:pt x="0" y="711327"/>
                  </a:lnTo>
                  <a:moveTo>
                    <a:pt x="50800" y="711327"/>
                  </a:moveTo>
                  <a:lnTo>
                    <a:pt x="50800" y="10141331"/>
                  </a:lnTo>
                  <a:lnTo>
                    <a:pt x="25400" y="10141331"/>
                  </a:lnTo>
                  <a:lnTo>
                    <a:pt x="50800" y="10141331"/>
                  </a:lnTo>
                  <a:cubicBezTo>
                    <a:pt x="50800" y="10506075"/>
                    <a:pt x="347218" y="10801858"/>
                    <a:pt x="712978" y="10801858"/>
                  </a:cubicBezTo>
                  <a:lnTo>
                    <a:pt x="21008212" y="10801858"/>
                  </a:lnTo>
                  <a:cubicBezTo>
                    <a:pt x="21373973" y="10801858"/>
                    <a:pt x="21670390" y="10506075"/>
                    <a:pt x="21670390" y="10141331"/>
                  </a:cubicBezTo>
                  <a:lnTo>
                    <a:pt x="21670390" y="711327"/>
                  </a:lnTo>
                  <a:cubicBezTo>
                    <a:pt x="21670390" y="346583"/>
                    <a:pt x="21373973" y="50800"/>
                    <a:pt x="21008212" y="50800"/>
                  </a:cubicBezTo>
                  <a:lnTo>
                    <a:pt x="712978" y="50800"/>
                  </a:lnTo>
                  <a:lnTo>
                    <a:pt x="712978" y="25400"/>
                  </a:lnTo>
                  <a:lnTo>
                    <a:pt x="712978" y="50800"/>
                  </a:lnTo>
                  <a:cubicBezTo>
                    <a:pt x="347218" y="50800"/>
                    <a:pt x="50800" y="346583"/>
                    <a:pt x="50800" y="711327"/>
                  </a:cubicBezTo>
                  <a:close/>
                </a:path>
              </a:pathLst>
            </a:custGeom>
            <a:solidFill>
              <a:srgbClr val="A6CAEC"/>
            </a:solidFill>
          </p:spPr>
          <p:txBody>
            <a:bodyPr/>
            <a:lstStyle/>
            <a:p>
              <a:endParaRPr lang="es-CO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14288" y="-14288"/>
            <a:ext cx="18316575" cy="1875926"/>
            <a:chOff x="0" y="0"/>
            <a:chExt cx="24422100" cy="2501234"/>
          </a:xfrm>
        </p:grpSpPr>
        <p:sp>
          <p:nvSpPr>
            <p:cNvPr id="6" name="Freeform 6"/>
            <p:cNvSpPr/>
            <p:nvPr/>
          </p:nvSpPr>
          <p:spPr>
            <a:xfrm>
              <a:off x="19050" y="19050"/>
              <a:ext cx="24384000" cy="2463159"/>
            </a:xfrm>
            <a:custGeom>
              <a:avLst/>
              <a:gdLst/>
              <a:ahLst/>
              <a:cxnLst/>
              <a:rect l="l" t="t" r="r" b="b"/>
              <a:pathLst>
                <a:path w="24384000" h="2463159">
                  <a:moveTo>
                    <a:pt x="0" y="0"/>
                  </a:moveTo>
                  <a:lnTo>
                    <a:pt x="24384000" y="0"/>
                  </a:lnTo>
                  <a:lnTo>
                    <a:pt x="24384000" y="2463159"/>
                  </a:lnTo>
                  <a:lnTo>
                    <a:pt x="0" y="2463159"/>
                  </a:lnTo>
                  <a:close/>
                </a:path>
              </a:pathLst>
            </a:custGeom>
            <a:solidFill>
              <a:srgbClr val="F2F2F2"/>
            </a:solidFill>
          </p:spPr>
          <p:txBody>
            <a:bodyPr/>
            <a:lstStyle/>
            <a:p>
              <a:endParaRPr lang="es-CO"/>
            </a:p>
          </p:txBody>
        </p:sp>
        <p:sp>
          <p:nvSpPr>
            <p:cNvPr id="7" name="Freeform 7"/>
            <p:cNvSpPr/>
            <p:nvPr/>
          </p:nvSpPr>
          <p:spPr>
            <a:xfrm>
              <a:off x="0" y="0"/>
              <a:ext cx="24422100" cy="2501259"/>
            </a:xfrm>
            <a:custGeom>
              <a:avLst/>
              <a:gdLst/>
              <a:ahLst/>
              <a:cxnLst/>
              <a:rect l="l" t="t" r="r" b="b"/>
              <a:pathLst>
                <a:path w="24422100" h="2501259">
                  <a:moveTo>
                    <a:pt x="19050" y="0"/>
                  </a:moveTo>
                  <a:lnTo>
                    <a:pt x="24403050" y="0"/>
                  </a:lnTo>
                  <a:cubicBezTo>
                    <a:pt x="24413590" y="0"/>
                    <a:pt x="24422100" y="8509"/>
                    <a:pt x="24422100" y="19050"/>
                  </a:cubicBezTo>
                  <a:lnTo>
                    <a:pt x="24422100" y="2482209"/>
                  </a:lnTo>
                  <a:cubicBezTo>
                    <a:pt x="24422100" y="2492750"/>
                    <a:pt x="24413590" y="2501259"/>
                    <a:pt x="24403050" y="2501259"/>
                  </a:cubicBezTo>
                  <a:lnTo>
                    <a:pt x="19050" y="2501259"/>
                  </a:lnTo>
                  <a:cubicBezTo>
                    <a:pt x="8509" y="2501259"/>
                    <a:pt x="0" y="2492750"/>
                    <a:pt x="0" y="2482209"/>
                  </a:cubicBezTo>
                  <a:lnTo>
                    <a:pt x="0" y="19050"/>
                  </a:lnTo>
                  <a:cubicBezTo>
                    <a:pt x="0" y="8509"/>
                    <a:pt x="8509" y="0"/>
                    <a:pt x="19050" y="0"/>
                  </a:cubicBezTo>
                  <a:moveTo>
                    <a:pt x="19050" y="38100"/>
                  </a:moveTo>
                  <a:lnTo>
                    <a:pt x="19050" y="19050"/>
                  </a:lnTo>
                  <a:lnTo>
                    <a:pt x="38100" y="19050"/>
                  </a:lnTo>
                  <a:lnTo>
                    <a:pt x="38100" y="2482209"/>
                  </a:lnTo>
                  <a:lnTo>
                    <a:pt x="19050" y="2482209"/>
                  </a:lnTo>
                  <a:lnTo>
                    <a:pt x="19050" y="2463160"/>
                  </a:lnTo>
                  <a:lnTo>
                    <a:pt x="24403050" y="2463160"/>
                  </a:lnTo>
                  <a:lnTo>
                    <a:pt x="24403050" y="2482209"/>
                  </a:lnTo>
                  <a:lnTo>
                    <a:pt x="24384000" y="2482209"/>
                  </a:lnTo>
                  <a:lnTo>
                    <a:pt x="24384000" y="19050"/>
                  </a:lnTo>
                  <a:lnTo>
                    <a:pt x="24403050" y="19050"/>
                  </a:lnTo>
                  <a:lnTo>
                    <a:pt x="24403050" y="38100"/>
                  </a:lnTo>
                  <a:lnTo>
                    <a:pt x="19050" y="3810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/>
            <a:lstStyle/>
            <a:p>
              <a:endParaRPr lang="es-CO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0"/>
              <a:ext cx="24422100" cy="25012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320"/>
                </a:lnSpc>
              </a:pPr>
              <a:r>
                <a:rPr lang="en-US" sz="3600" b="1">
                  <a:solidFill>
                    <a:srgbClr val="2C3E50"/>
                  </a:solidFill>
                  <a:latin typeface="Aptos Bold"/>
                  <a:ea typeface="Aptos Bold"/>
                  <a:cs typeface="Aptos Bold"/>
                  <a:sym typeface="Aptos Bold"/>
                </a:rPr>
                <a:t>El Taller de la Familia</a:t>
              </a:r>
            </a:p>
            <a:p>
              <a:pPr algn="ctr">
                <a:lnSpc>
                  <a:spcPts val="3240"/>
                </a:lnSpc>
              </a:pPr>
              <a:r>
                <a:rPr lang="en-US" sz="2700">
                  <a:solidFill>
                    <a:srgbClr val="808080"/>
                  </a:solidFill>
                  <a:latin typeface="Aptos"/>
                  <a:ea typeface="Aptos"/>
                  <a:cs typeface="Aptos"/>
                  <a:sym typeface="Aptos"/>
                </a:rPr>
                <a:t>Para construir el hogar</a:t>
              </a:r>
            </a:p>
          </p:txBody>
        </p:sp>
      </p:grpSp>
      <p:sp>
        <p:nvSpPr>
          <p:cNvPr id="9" name="Freeform 9" descr="Una torre con un reloj en lo alto de una casa  El contenido generado por IA puede ser incorrecto."/>
          <p:cNvSpPr/>
          <p:nvPr/>
        </p:nvSpPr>
        <p:spPr>
          <a:xfrm>
            <a:off x="1017641" y="338252"/>
            <a:ext cx="1825466" cy="1216971"/>
          </a:xfrm>
          <a:custGeom>
            <a:avLst/>
            <a:gdLst/>
            <a:ahLst/>
            <a:cxnLst/>
            <a:rect l="l" t="t" r="r" b="b"/>
            <a:pathLst>
              <a:path w="1825466" h="1216971">
                <a:moveTo>
                  <a:pt x="0" y="0"/>
                </a:moveTo>
                <a:lnTo>
                  <a:pt x="1825467" y="0"/>
                </a:lnTo>
                <a:lnTo>
                  <a:pt x="1825467" y="1216971"/>
                </a:lnTo>
                <a:lnTo>
                  <a:pt x="0" y="121697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0" name="Freeform 10" descr="Logotipo  Descripción generada automáticamente"/>
          <p:cNvSpPr/>
          <p:nvPr/>
        </p:nvSpPr>
        <p:spPr>
          <a:xfrm>
            <a:off x="8471840" y="8796747"/>
            <a:ext cx="1344330" cy="1350140"/>
          </a:xfrm>
          <a:custGeom>
            <a:avLst/>
            <a:gdLst/>
            <a:ahLst/>
            <a:cxnLst/>
            <a:rect l="l" t="t" r="r" b="b"/>
            <a:pathLst>
              <a:path w="1344330" h="1350140">
                <a:moveTo>
                  <a:pt x="0" y="0"/>
                </a:moveTo>
                <a:lnTo>
                  <a:pt x="1344330" y="0"/>
                </a:lnTo>
                <a:lnTo>
                  <a:pt x="1344330" y="1350140"/>
                </a:lnTo>
                <a:lnTo>
                  <a:pt x="0" y="135014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59" b="-59"/>
            </a:stretch>
          </a:blipFill>
        </p:spPr>
        <p:txBody>
          <a:bodyPr/>
          <a:lstStyle/>
          <a:p>
            <a:endParaRPr lang="es-CO"/>
          </a:p>
        </p:txBody>
      </p:sp>
      <p:grpSp>
        <p:nvGrpSpPr>
          <p:cNvPr id="11" name="Group 11"/>
          <p:cNvGrpSpPr/>
          <p:nvPr/>
        </p:nvGrpSpPr>
        <p:grpSpPr>
          <a:xfrm>
            <a:off x="8276339" y="1515037"/>
            <a:ext cx="1754134" cy="589016"/>
            <a:chOff x="0" y="0"/>
            <a:chExt cx="2338845" cy="785355"/>
          </a:xfrm>
        </p:grpSpPr>
        <p:sp>
          <p:nvSpPr>
            <p:cNvPr id="12" name="Freeform 12"/>
            <p:cNvSpPr/>
            <p:nvPr/>
          </p:nvSpPr>
          <p:spPr>
            <a:xfrm>
              <a:off x="19050" y="19050"/>
              <a:ext cx="2300859" cy="747268"/>
            </a:xfrm>
            <a:custGeom>
              <a:avLst/>
              <a:gdLst/>
              <a:ahLst/>
              <a:cxnLst/>
              <a:rect l="l" t="t" r="r" b="b"/>
              <a:pathLst>
                <a:path w="2300859" h="747268">
                  <a:moveTo>
                    <a:pt x="370205" y="0"/>
                  </a:moveTo>
                  <a:lnTo>
                    <a:pt x="1930654" y="0"/>
                  </a:lnTo>
                  <a:cubicBezTo>
                    <a:pt x="2135124" y="0"/>
                    <a:pt x="2300859" y="167259"/>
                    <a:pt x="2300859" y="373634"/>
                  </a:cubicBezTo>
                  <a:cubicBezTo>
                    <a:pt x="2300859" y="580009"/>
                    <a:pt x="2135124" y="747268"/>
                    <a:pt x="1930654" y="747268"/>
                  </a:cubicBezTo>
                  <a:lnTo>
                    <a:pt x="370205" y="747268"/>
                  </a:lnTo>
                  <a:cubicBezTo>
                    <a:pt x="165735" y="747268"/>
                    <a:pt x="0" y="580009"/>
                    <a:pt x="0" y="373634"/>
                  </a:cubicBezTo>
                  <a:cubicBezTo>
                    <a:pt x="0" y="167259"/>
                    <a:pt x="165735" y="0"/>
                    <a:pt x="370205" y="0"/>
                  </a:cubicBezTo>
                  <a:close/>
                </a:path>
              </a:pathLst>
            </a:custGeom>
            <a:solidFill>
              <a:srgbClr val="0F9ED5"/>
            </a:solidFill>
          </p:spPr>
          <p:txBody>
            <a:bodyPr/>
            <a:lstStyle/>
            <a:p>
              <a:endParaRPr lang="es-CO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0" y="0"/>
              <a:ext cx="2338959" cy="785368"/>
            </a:xfrm>
            <a:custGeom>
              <a:avLst/>
              <a:gdLst/>
              <a:ahLst/>
              <a:cxnLst/>
              <a:rect l="l" t="t" r="r" b="b"/>
              <a:pathLst>
                <a:path w="2338959" h="785368">
                  <a:moveTo>
                    <a:pt x="389255" y="0"/>
                  </a:moveTo>
                  <a:lnTo>
                    <a:pt x="1949704" y="0"/>
                  </a:lnTo>
                  <a:lnTo>
                    <a:pt x="1949704" y="19050"/>
                  </a:lnTo>
                  <a:lnTo>
                    <a:pt x="1949704" y="0"/>
                  </a:lnTo>
                  <a:lnTo>
                    <a:pt x="1949704" y="19050"/>
                  </a:lnTo>
                  <a:lnTo>
                    <a:pt x="1949704" y="0"/>
                  </a:lnTo>
                  <a:cubicBezTo>
                    <a:pt x="2164842" y="0"/>
                    <a:pt x="2338959" y="176022"/>
                    <a:pt x="2338959" y="392684"/>
                  </a:cubicBezTo>
                  <a:lnTo>
                    <a:pt x="2319909" y="392684"/>
                  </a:lnTo>
                  <a:lnTo>
                    <a:pt x="2338959" y="392684"/>
                  </a:lnTo>
                  <a:cubicBezTo>
                    <a:pt x="2338959" y="609346"/>
                    <a:pt x="2164842" y="785368"/>
                    <a:pt x="1949704" y="785368"/>
                  </a:cubicBezTo>
                  <a:lnTo>
                    <a:pt x="1949704" y="766318"/>
                  </a:lnTo>
                  <a:lnTo>
                    <a:pt x="1949704" y="785368"/>
                  </a:lnTo>
                  <a:lnTo>
                    <a:pt x="389255" y="785368"/>
                  </a:lnTo>
                  <a:lnTo>
                    <a:pt x="389255" y="766318"/>
                  </a:lnTo>
                  <a:lnTo>
                    <a:pt x="389255" y="785368"/>
                  </a:lnTo>
                  <a:lnTo>
                    <a:pt x="389255" y="766318"/>
                  </a:lnTo>
                  <a:lnTo>
                    <a:pt x="389255" y="785368"/>
                  </a:lnTo>
                  <a:cubicBezTo>
                    <a:pt x="174117" y="785368"/>
                    <a:pt x="0" y="609346"/>
                    <a:pt x="0" y="392684"/>
                  </a:cubicBezTo>
                  <a:cubicBezTo>
                    <a:pt x="0" y="176022"/>
                    <a:pt x="174117" y="0"/>
                    <a:pt x="389255" y="0"/>
                  </a:cubicBezTo>
                  <a:lnTo>
                    <a:pt x="389255" y="19050"/>
                  </a:lnTo>
                  <a:lnTo>
                    <a:pt x="389255" y="0"/>
                  </a:lnTo>
                  <a:moveTo>
                    <a:pt x="389255" y="38100"/>
                  </a:moveTo>
                  <a:lnTo>
                    <a:pt x="389255" y="19050"/>
                  </a:lnTo>
                  <a:lnTo>
                    <a:pt x="389255" y="38100"/>
                  </a:lnTo>
                  <a:cubicBezTo>
                    <a:pt x="195453" y="38100"/>
                    <a:pt x="38100" y="196723"/>
                    <a:pt x="38100" y="392684"/>
                  </a:cubicBezTo>
                  <a:lnTo>
                    <a:pt x="19050" y="392684"/>
                  </a:lnTo>
                  <a:lnTo>
                    <a:pt x="38100" y="392684"/>
                  </a:lnTo>
                  <a:cubicBezTo>
                    <a:pt x="38100" y="588645"/>
                    <a:pt x="195453" y="747268"/>
                    <a:pt x="389255" y="747268"/>
                  </a:cubicBezTo>
                  <a:lnTo>
                    <a:pt x="1949704" y="747268"/>
                  </a:lnTo>
                  <a:cubicBezTo>
                    <a:pt x="2143379" y="747268"/>
                    <a:pt x="2300859" y="588645"/>
                    <a:pt x="2300859" y="392684"/>
                  </a:cubicBezTo>
                  <a:cubicBezTo>
                    <a:pt x="2300859" y="196723"/>
                    <a:pt x="2143379" y="38100"/>
                    <a:pt x="1949704" y="38100"/>
                  </a:cubicBezTo>
                  <a:lnTo>
                    <a:pt x="389255" y="38100"/>
                  </a:lnTo>
                  <a:close/>
                </a:path>
              </a:pathLst>
            </a:custGeom>
            <a:solidFill>
              <a:srgbClr val="024059"/>
            </a:solidFill>
          </p:spPr>
          <p:txBody>
            <a:bodyPr/>
            <a:lstStyle/>
            <a:p>
              <a:endParaRPr lang="es-CO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0"/>
              <a:ext cx="2338845" cy="7853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40"/>
                </a:lnSpc>
              </a:pPr>
              <a:r>
                <a:rPr lang="en-US" sz="2700">
                  <a:solidFill>
                    <a:srgbClr val="FFFFFF"/>
                  </a:solidFill>
                  <a:latin typeface="Aptos"/>
                  <a:ea typeface="Aptos"/>
                  <a:cs typeface="Aptos"/>
                  <a:sym typeface="Aptos"/>
                </a:rPr>
                <a:t>Tema #</a:t>
              </a:r>
            </a:p>
          </p:txBody>
        </p:sp>
      </p:grpSp>
      <p:sp>
        <p:nvSpPr>
          <p:cNvPr id="15" name="AutoShape 15"/>
          <p:cNvSpPr/>
          <p:nvPr/>
        </p:nvSpPr>
        <p:spPr>
          <a:xfrm rot="7080">
            <a:off x="2202104" y="2797740"/>
            <a:ext cx="13906833" cy="0"/>
          </a:xfrm>
          <a:prstGeom prst="line">
            <a:avLst/>
          </a:prstGeom>
          <a:ln w="19050" cap="rnd">
            <a:solidFill>
              <a:srgbClr val="0F9ED5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CO"/>
          </a:p>
        </p:txBody>
      </p:sp>
      <p:sp>
        <p:nvSpPr>
          <p:cNvPr id="16" name="Freeform 16"/>
          <p:cNvSpPr/>
          <p:nvPr/>
        </p:nvSpPr>
        <p:spPr>
          <a:xfrm>
            <a:off x="15476672" y="121890"/>
            <a:ext cx="1812746" cy="1649694"/>
          </a:xfrm>
          <a:custGeom>
            <a:avLst/>
            <a:gdLst/>
            <a:ahLst/>
            <a:cxnLst/>
            <a:rect l="l" t="t" r="r" b="b"/>
            <a:pathLst>
              <a:path w="1812746" h="1649694">
                <a:moveTo>
                  <a:pt x="0" y="0"/>
                </a:moveTo>
                <a:lnTo>
                  <a:pt x="1812746" y="0"/>
                </a:lnTo>
                <a:lnTo>
                  <a:pt x="1812746" y="1649695"/>
                </a:lnTo>
                <a:lnTo>
                  <a:pt x="0" y="164969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grpSp>
        <p:nvGrpSpPr>
          <p:cNvPr id="17" name="Group 17"/>
          <p:cNvGrpSpPr/>
          <p:nvPr/>
        </p:nvGrpSpPr>
        <p:grpSpPr>
          <a:xfrm>
            <a:off x="9563690" y="3337087"/>
            <a:ext cx="7153227" cy="4913980"/>
            <a:chOff x="0" y="0"/>
            <a:chExt cx="1183184" cy="8128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183184" cy="812800"/>
            </a:xfrm>
            <a:custGeom>
              <a:avLst/>
              <a:gdLst/>
              <a:ahLst/>
              <a:cxnLst/>
              <a:rect l="l" t="t" r="r" b="b"/>
              <a:pathLst>
                <a:path w="1183184" h="812800">
                  <a:moveTo>
                    <a:pt x="0" y="0"/>
                  </a:moveTo>
                  <a:lnTo>
                    <a:pt x="1183184" y="0"/>
                  </a:lnTo>
                  <a:lnTo>
                    <a:pt x="1183184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5"/>
              <a:stretch>
                <a:fillRect t="-1949" b="-1949"/>
              </a:stretch>
            </a:blipFill>
          </p:spPr>
          <p:txBody>
            <a:bodyPr/>
            <a:lstStyle/>
            <a:p>
              <a:endParaRPr lang="es-CO"/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3466607" y="2188627"/>
            <a:ext cx="12194166" cy="7293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84"/>
              </a:lnSpc>
            </a:pPr>
            <a:r>
              <a:rPr lang="en-US" sz="2404" b="1">
                <a:solidFill>
                  <a:srgbClr val="2C3E50"/>
                </a:solidFill>
                <a:latin typeface="Aptos Bold"/>
                <a:ea typeface="Aptos Bold"/>
                <a:cs typeface="Aptos Bold"/>
                <a:sym typeface="Aptos Bold"/>
              </a:rPr>
              <a:t>EN LA SALUD Y LA ENFERMEDAD:  “ EL FUTURO CUIDADOR EN EL MATRIMONIO”</a:t>
            </a:r>
          </a:p>
          <a:p>
            <a:pPr algn="ctr">
              <a:lnSpc>
                <a:spcPts val="2884"/>
              </a:lnSpc>
            </a:pPr>
            <a:endParaRPr lang="en-US" sz="2404" b="1">
              <a:solidFill>
                <a:srgbClr val="2C3E50"/>
              </a:solidFill>
              <a:latin typeface="Aptos Bold"/>
              <a:ea typeface="Aptos Bold"/>
              <a:cs typeface="Aptos Bold"/>
              <a:sym typeface="Aptos Bold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2202119" y="3241837"/>
            <a:ext cx="2368054" cy="409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0"/>
              </a:lnSpc>
              <a:spcBef>
                <a:spcPct val="0"/>
              </a:spcBef>
            </a:pPr>
            <a:r>
              <a:rPr lang="en-US" sz="2700">
                <a:solidFill>
                  <a:srgbClr val="2C3E50"/>
                </a:solidFill>
                <a:latin typeface="Aptos"/>
                <a:ea typeface="Aptos"/>
                <a:cs typeface="Aptos"/>
                <a:sym typeface="Aptos"/>
              </a:rPr>
              <a:t>Charlemos……. 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293839" y="3933825"/>
            <a:ext cx="6982500" cy="5324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240"/>
              </a:lnSpc>
              <a:spcBef>
                <a:spcPct val="0"/>
              </a:spcBef>
            </a:pPr>
            <a:r>
              <a:rPr lang="en-US" sz="2700">
                <a:solidFill>
                  <a:srgbClr val="2C3E50"/>
                </a:solidFill>
                <a:latin typeface="Aptos"/>
                <a:ea typeface="Aptos"/>
                <a:cs typeface="Aptos"/>
                <a:sym typeface="Aptos"/>
              </a:rPr>
              <a:t>1.¿Qué entendemos por salud y enfermedad?</a:t>
            </a:r>
          </a:p>
          <a:p>
            <a:pPr algn="just">
              <a:lnSpc>
                <a:spcPts val="3240"/>
              </a:lnSpc>
              <a:spcBef>
                <a:spcPct val="0"/>
              </a:spcBef>
            </a:pPr>
            <a:endParaRPr lang="en-US" sz="2700">
              <a:solidFill>
                <a:srgbClr val="2C3E50"/>
              </a:solidFill>
              <a:latin typeface="Aptos"/>
              <a:ea typeface="Aptos"/>
              <a:cs typeface="Aptos"/>
              <a:sym typeface="Aptos"/>
            </a:endParaRPr>
          </a:p>
          <a:p>
            <a:pPr algn="just">
              <a:lnSpc>
                <a:spcPts val="3240"/>
              </a:lnSpc>
              <a:spcBef>
                <a:spcPct val="0"/>
              </a:spcBef>
            </a:pPr>
            <a:r>
              <a:rPr lang="en-US" sz="2700">
                <a:solidFill>
                  <a:srgbClr val="2C3E50"/>
                </a:solidFill>
                <a:latin typeface="Aptos"/>
                <a:ea typeface="Aptos"/>
                <a:cs typeface="Aptos"/>
                <a:sym typeface="Aptos"/>
              </a:rPr>
              <a:t>2.El impacto de la enfermedad en la pareja – Del “nosotros” al “nosotros con “enfermedad”</a:t>
            </a:r>
          </a:p>
          <a:p>
            <a:pPr algn="just">
              <a:lnSpc>
                <a:spcPts val="3240"/>
              </a:lnSpc>
              <a:spcBef>
                <a:spcPct val="0"/>
              </a:spcBef>
            </a:pPr>
            <a:endParaRPr lang="en-US" sz="2700">
              <a:solidFill>
                <a:srgbClr val="2C3E50"/>
              </a:solidFill>
              <a:latin typeface="Aptos"/>
              <a:ea typeface="Aptos"/>
              <a:cs typeface="Aptos"/>
              <a:sym typeface="Aptos"/>
            </a:endParaRPr>
          </a:p>
          <a:p>
            <a:pPr algn="just">
              <a:lnSpc>
                <a:spcPts val="3240"/>
              </a:lnSpc>
              <a:spcBef>
                <a:spcPct val="0"/>
              </a:spcBef>
            </a:pPr>
            <a:r>
              <a:rPr lang="en-US" sz="2700">
                <a:solidFill>
                  <a:srgbClr val="2C3E50"/>
                </a:solidFill>
                <a:latin typeface="Aptos"/>
                <a:ea typeface="Aptos"/>
                <a:cs typeface="Aptos"/>
                <a:sym typeface="Aptos"/>
              </a:rPr>
              <a:t>3.El cuidado como acto de amor.. Y desgaste-fortaleza y vulnerabilidad en la misma balanza</a:t>
            </a:r>
          </a:p>
          <a:p>
            <a:pPr algn="just">
              <a:lnSpc>
                <a:spcPts val="3240"/>
              </a:lnSpc>
              <a:spcBef>
                <a:spcPct val="0"/>
              </a:spcBef>
            </a:pPr>
            <a:endParaRPr lang="en-US" sz="2700">
              <a:solidFill>
                <a:srgbClr val="2C3E50"/>
              </a:solidFill>
              <a:latin typeface="Aptos"/>
              <a:ea typeface="Aptos"/>
              <a:cs typeface="Aptos"/>
              <a:sym typeface="Aptos"/>
            </a:endParaRPr>
          </a:p>
          <a:p>
            <a:pPr algn="just">
              <a:lnSpc>
                <a:spcPts val="3240"/>
              </a:lnSpc>
              <a:spcBef>
                <a:spcPct val="0"/>
              </a:spcBef>
            </a:pPr>
            <a:r>
              <a:rPr lang="en-US" sz="2700">
                <a:solidFill>
                  <a:srgbClr val="2C3E50"/>
                </a:solidFill>
                <a:latin typeface="Aptos"/>
                <a:ea typeface="Aptos"/>
                <a:cs typeface="Aptos"/>
                <a:sym typeface="Aptos"/>
              </a:rPr>
              <a:t>4.Riesgos para el matrimonio- Lo que no se habla, pero ocurre </a:t>
            </a:r>
          </a:p>
          <a:p>
            <a:pPr algn="just">
              <a:lnSpc>
                <a:spcPts val="3240"/>
              </a:lnSpc>
              <a:spcBef>
                <a:spcPct val="0"/>
              </a:spcBef>
            </a:pPr>
            <a:endParaRPr lang="en-US" sz="2700">
              <a:solidFill>
                <a:srgbClr val="2C3E50"/>
              </a:solidFill>
              <a:latin typeface="Aptos"/>
              <a:ea typeface="Aptos"/>
              <a:cs typeface="Aptos"/>
              <a:sym typeface="Aptos"/>
            </a:endParaRPr>
          </a:p>
          <a:p>
            <a:pPr algn="just">
              <a:lnSpc>
                <a:spcPts val="3240"/>
              </a:lnSpc>
              <a:spcBef>
                <a:spcPct val="0"/>
              </a:spcBef>
            </a:pPr>
            <a:r>
              <a:rPr lang="en-US" sz="2700">
                <a:solidFill>
                  <a:srgbClr val="2C3E50"/>
                </a:solidFill>
                <a:latin typeface="Aptos"/>
                <a:ea typeface="Aptos"/>
                <a:cs typeface="Aptos"/>
                <a:sym typeface="Aptos"/>
              </a:rPr>
              <a:t>5.Estrategias para cuidar sin romperse- Proteger al cuidado y a la pareja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0F8FD">
                <a:alpha val="100000"/>
              </a:srgbClr>
            </a:gs>
            <a:gs pos="61000">
              <a:srgbClr val="74C4E9">
                <a:alpha val="100000"/>
              </a:srgbClr>
            </a:gs>
            <a:gs pos="100000">
              <a:srgbClr val="74C4E9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3002561"/>
            <a:ext cx="16290827" cy="8139494"/>
            <a:chOff x="0" y="0"/>
            <a:chExt cx="21721102" cy="10852658"/>
          </a:xfrm>
        </p:grpSpPr>
        <p:sp>
          <p:nvSpPr>
            <p:cNvPr id="3" name="Freeform 3"/>
            <p:cNvSpPr/>
            <p:nvPr/>
          </p:nvSpPr>
          <p:spPr>
            <a:xfrm>
              <a:off x="25400" y="25400"/>
              <a:ext cx="21670390" cy="10801858"/>
            </a:xfrm>
            <a:custGeom>
              <a:avLst/>
              <a:gdLst/>
              <a:ahLst/>
              <a:cxnLst/>
              <a:rect l="l" t="t" r="r" b="b"/>
              <a:pathLst>
                <a:path w="21670390" h="10801858">
                  <a:moveTo>
                    <a:pt x="0" y="685927"/>
                  </a:moveTo>
                  <a:cubicBezTo>
                    <a:pt x="0" y="307086"/>
                    <a:pt x="307848" y="0"/>
                    <a:pt x="687578" y="0"/>
                  </a:cubicBezTo>
                  <a:lnTo>
                    <a:pt x="20982812" y="0"/>
                  </a:lnTo>
                  <a:cubicBezTo>
                    <a:pt x="21362543" y="0"/>
                    <a:pt x="21670390" y="307086"/>
                    <a:pt x="21670390" y="685927"/>
                  </a:cubicBezTo>
                  <a:lnTo>
                    <a:pt x="21670390" y="10115931"/>
                  </a:lnTo>
                  <a:cubicBezTo>
                    <a:pt x="21670390" y="10494773"/>
                    <a:pt x="21362543" y="10801858"/>
                    <a:pt x="20982812" y="10801858"/>
                  </a:cubicBezTo>
                  <a:lnTo>
                    <a:pt x="687578" y="10801858"/>
                  </a:lnTo>
                  <a:cubicBezTo>
                    <a:pt x="307848" y="10801858"/>
                    <a:pt x="0" y="10494772"/>
                    <a:pt x="0" y="10115931"/>
                  </a:cubicBezTo>
                  <a:close/>
                </a:path>
              </a:pathLst>
            </a:custGeom>
            <a:gradFill rotWithShape="1">
              <a:gsLst>
                <a:gs pos="78000">
                  <a:srgbClr val="F2F2F2">
                    <a:alpha val="100000"/>
                  </a:srgbClr>
                </a:gs>
                <a:gs pos="90000">
                  <a:srgbClr val="74C4E9">
                    <a:alpha val="100000"/>
                  </a:srgbClr>
                </a:gs>
                <a:gs pos="100000">
                  <a:srgbClr val="74C4E9">
                    <a:alpha val="100000"/>
                  </a:srgbClr>
                </a:gs>
              </a:gsLst>
              <a:lin ang="5400000"/>
            </a:gradFill>
          </p:spPr>
          <p:txBody>
            <a:bodyPr/>
            <a:lstStyle/>
            <a:p>
              <a:endParaRPr lang="es-CO"/>
            </a:p>
          </p:txBody>
        </p:sp>
        <p:sp>
          <p:nvSpPr>
            <p:cNvPr id="4" name="Freeform 4"/>
            <p:cNvSpPr/>
            <p:nvPr/>
          </p:nvSpPr>
          <p:spPr>
            <a:xfrm>
              <a:off x="0" y="0"/>
              <a:ext cx="21721190" cy="10852658"/>
            </a:xfrm>
            <a:custGeom>
              <a:avLst/>
              <a:gdLst/>
              <a:ahLst/>
              <a:cxnLst/>
              <a:rect l="l" t="t" r="r" b="b"/>
              <a:pathLst>
                <a:path w="21721190" h="10852658">
                  <a:moveTo>
                    <a:pt x="0" y="711327"/>
                  </a:moveTo>
                  <a:cubicBezTo>
                    <a:pt x="0" y="318389"/>
                    <a:pt x="319278" y="0"/>
                    <a:pt x="712978" y="0"/>
                  </a:cubicBezTo>
                  <a:lnTo>
                    <a:pt x="21008212" y="0"/>
                  </a:lnTo>
                  <a:lnTo>
                    <a:pt x="21008212" y="25400"/>
                  </a:lnTo>
                  <a:lnTo>
                    <a:pt x="21008212" y="0"/>
                  </a:lnTo>
                  <a:cubicBezTo>
                    <a:pt x="21401912" y="0"/>
                    <a:pt x="21721190" y="318389"/>
                    <a:pt x="21721190" y="711327"/>
                  </a:cubicBezTo>
                  <a:lnTo>
                    <a:pt x="21695790" y="711327"/>
                  </a:lnTo>
                  <a:lnTo>
                    <a:pt x="21721190" y="711327"/>
                  </a:lnTo>
                  <a:lnTo>
                    <a:pt x="21721190" y="10141331"/>
                  </a:lnTo>
                  <a:lnTo>
                    <a:pt x="21695790" y="10141331"/>
                  </a:lnTo>
                  <a:lnTo>
                    <a:pt x="21721190" y="10141331"/>
                  </a:lnTo>
                  <a:cubicBezTo>
                    <a:pt x="21721190" y="10534269"/>
                    <a:pt x="21401912" y="10852658"/>
                    <a:pt x="21008212" y="10852658"/>
                  </a:cubicBezTo>
                  <a:lnTo>
                    <a:pt x="21008212" y="10827258"/>
                  </a:lnTo>
                  <a:lnTo>
                    <a:pt x="21008212" y="10852658"/>
                  </a:lnTo>
                  <a:lnTo>
                    <a:pt x="712978" y="10852658"/>
                  </a:lnTo>
                  <a:lnTo>
                    <a:pt x="712978" y="10827258"/>
                  </a:lnTo>
                  <a:lnTo>
                    <a:pt x="712978" y="10852658"/>
                  </a:lnTo>
                  <a:cubicBezTo>
                    <a:pt x="319278" y="10852658"/>
                    <a:pt x="0" y="10534269"/>
                    <a:pt x="0" y="10141331"/>
                  </a:cubicBezTo>
                  <a:lnTo>
                    <a:pt x="0" y="711327"/>
                  </a:lnTo>
                  <a:lnTo>
                    <a:pt x="25400" y="711327"/>
                  </a:lnTo>
                  <a:lnTo>
                    <a:pt x="0" y="711327"/>
                  </a:lnTo>
                  <a:moveTo>
                    <a:pt x="50800" y="711327"/>
                  </a:moveTo>
                  <a:lnTo>
                    <a:pt x="50800" y="10141331"/>
                  </a:lnTo>
                  <a:lnTo>
                    <a:pt x="25400" y="10141331"/>
                  </a:lnTo>
                  <a:lnTo>
                    <a:pt x="50800" y="10141331"/>
                  </a:lnTo>
                  <a:cubicBezTo>
                    <a:pt x="50800" y="10506075"/>
                    <a:pt x="347218" y="10801858"/>
                    <a:pt x="712978" y="10801858"/>
                  </a:cubicBezTo>
                  <a:lnTo>
                    <a:pt x="21008212" y="10801858"/>
                  </a:lnTo>
                  <a:cubicBezTo>
                    <a:pt x="21373973" y="10801858"/>
                    <a:pt x="21670390" y="10506075"/>
                    <a:pt x="21670390" y="10141331"/>
                  </a:cubicBezTo>
                  <a:lnTo>
                    <a:pt x="21670390" y="711327"/>
                  </a:lnTo>
                  <a:cubicBezTo>
                    <a:pt x="21670390" y="346583"/>
                    <a:pt x="21373973" y="50800"/>
                    <a:pt x="21008212" y="50800"/>
                  </a:cubicBezTo>
                  <a:lnTo>
                    <a:pt x="712978" y="50800"/>
                  </a:lnTo>
                  <a:lnTo>
                    <a:pt x="712978" y="25400"/>
                  </a:lnTo>
                  <a:lnTo>
                    <a:pt x="712978" y="50800"/>
                  </a:lnTo>
                  <a:cubicBezTo>
                    <a:pt x="347218" y="50800"/>
                    <a:pt x="50800" y="346583"/>
                    <a:pt x="50800" y="711327"/>
                  </a:cubicBezTo>
                  <a:close/>
                </a:path>
              </a:pathLst>
            </a:custGeom>
            <a:solidFill>
              <a:srgbClr val="A6CAEC"/>
            </a:solidFill>
          </p:spPr>
          <p:txBody>
            <a:bodyPr/>
            <a:lstStyle/>
            <a:p>
              <a:endParaRPr lang="es-CO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14288" y="-14288"/>
            <a:ext cx="18316575" cy="1875926"/>
            <a:chOff x="0" y="0"/>
            <a:chExt cx="24422100" cy="2501234"/>
          </a:xfrm>
        </p:grpSpPr>
        <p:sp>
          <p:nvSpPr>
            <p:cNvPr id="6" name="Freeform 6"/>
            <p:cNvSpPr/>
            <p:nvPr/>
          </p:nvSpPr>
          <p:spPr>
            <a:xfrm>
              <a:off x="19050" y="19050"/>
              <a:ext cx="24384000" cy="2463159"/>
            </a:xfrm>
            <a:custGeom>
              <a:avLst/>
              <a:gdLst/>
              <a:ahLst/>
              <a:cxnLst/>
              <a:rect l="l" t="t" r="r" b="b"/>
              <a:pathLst>
                <a:path w="24384000" h="2463159">
                  <a:moveTo>
                    <a:pt x="0" y="0"/>
                  </a:moveTo>
                  <a:lnTo>
                    <a:pt x="24384000" y="0"/>
                  </a:lnTo>
                  <a:lnTo>
                    <a:pt x="24384000" y="2463159"/>
                  </a:lnTo>
                  <a:lnTo>
                    <a:pt x="0" y="2463159"/>
                  </a:lnTo>
                  <a:close/>
                </a:path>
              </a:pathLst>
            </a:custGeom>
            <a:solidFill>
              <a:srgbClr val="F2F2F2"/>
            </a:solidFill>
          </p:spPr>
          <p:txBody>
            <a:bodyPr/>
            <a:lstStyle/>
            <a:p>
              <a:endParaRPr lang="es-CO"/>
            </a:p>
          </p:txBody>
        </p:sp>
        <p:sp>
          <p:nvSpPr>
            <p:cNvPr id="7" name="Freeform 7"/>
            <p:cNvSpPr/>
            <p:nvPr/>
          </p:nvSpPr>
          <p:spPr>
            <a:xfrm>
              <a:off x="0" y="0"/>
              <a:ext cx="24422100" cy="2501259"/>
            </a:xfrm>
            <a:custGeom>
              <a:avLst/>
              <a:gdLst/>
              <a:ahLst/>
              <a:cxnLst/>
              <a:rect l="l" t="t" r="r" b="b"/>
              <a:pathLst>
                <a:path w="24422100" h="2501259">
                  <a:moveTo>
                    <a:pt x="19050" y="0"/>
                  </a:moveTo>
                  <a:lnTo>
                    <a:pt x="24403050" y="0"/>
                  </a:lnTo>
                  <a:cubicBezTo>
                    <a:pt x="24413590" y="0"/>
                    <a:pt x="24422100" y="8509"/>
                    <a:pt x="24422100" y="19050"/>
                  </a:cubicBezTo>
                  <a:lnTo>
                    <a:pt x="24422100" y="2482209"/>
                  </a:lnTo>
                  <a:cubicBezTo>
                    <a:pt x="24422100" y="2492750"/>
                    <a:pt x="24413590" y="2501259"/>
                    <a:pt x="24403050" y="2501259"/>
                  </a:cubicBezTo>
                  <a:lnTo>
                    <a:pt x="19050" y="2501259"/>
                  </a:lnTo>
                  <a:cubicBezTo>
                    <a:pt x="8509" y="2501259"/>
                    <a:pt x="0" y="2492750"/>
                    <a:pt x="0" y="2482209"/>
                  </a:cubicBezTo>
                  <a:lnTo>
                    <a:pt x="0" y="19050"/>
                  </a:lnTo>
                  <a:cubicBezTo>
                    <a:pt x="0" y="8509"/>
                    <a:pt x="8509" y="0"/>
                    <a:pt x="19050" y="0"/>
                  </a:cubicBezTo>
                  <a:moveTo>
                    <a:pt x="19050" y="38100"/>
                  </a:moveTo>
                  <a:lnTo>
                    <a:pt x="19050" y="19050"/>
                  </a:lnTo>
                  <a:lnTo>
                    <a:pt x="38100" y="19050"/>
                  </a:lnTo>
                  <a:lnTo>
                    <a:pt x="38100" y="2482209"/>
                  </a:lnTo>
                  <a:lnTo>
                    <a:pt x="19050" y="2482209"/>
                  </a:lnTo>
                  <a:lnTo>
                    <a:pt x="19050" y="2463160"/>
                  </a:lnTo>
                  <a:lnTo>
                    <a:pt x="24403050" y="2463160"/>
                  </a:lnTo>
                  <a:lnTo>
                    <a:pt x="24403050" y="2482209"/>
                  </a:lnTo>
                  <a:lnTo>
                    <a:pt x="24384000" y="2482209"/>
                  </a:lnTo>
                  <a:lnTo>
                    <a:pt x="24384000" y="19050"/>
                  </a:lnTo>
                  <a:lnTo>
                    <a:pt x="24403050" y="19050"/>
                  </a:lnTo>
                  <a:lnTo>
                    <a:pt x="24403050" y="38100"/>
                  </a:lnTo>
                  <a:lnTo>
                    <a:pt x="19050" y="3810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/>
            <a:lstStyle/>
            <a:p>
              <a:endParaRPr lang="es-CO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0"/>
              <a:ext cx="24422100" cy="25012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320"/>
                </a:lnSpc>
              </a:pPr>
              <a:r>
                <a:rPr lang="en-US" sz="3600" b="1">
                  <a:solidFill>
                    <a:srgbClr val="2C3E50"/>
                  </a:solidFill>
                  <a:latin typeface="Aptos Bold"/>
                  <a:ea typeface="Aptos Bold"/>
                  <a:cs typeface="Aptos Bold"/>
                  <a:sym typeface="Aptos Bold"/>
                </a:rPr>
                <a:t>El Taller de la Familia</a:t>
              </a:r>
            </a:p>
            <a:p>
              <a:pPr algn="ctr">
                <a:lnSpc>
                  <a:spcPts val="3240"/>
                </a:lnSpc>
              </a:pPr>
              <a:r>
                <a:rPr lang="en-US" sz="2700">
                  <a:solidFill>
                    <a:srgbClr val="808080"/>
                  </a:solidFill>
                  <a:latin typeface="Aptos"/>
                  <a:ea typeface="Aptos"/>
                  <a:cs typeface="Aptos"/>
                  <a:sym typeface="Aptos"/>
                </a:rPr>
                <a:t>Para construir el hogar</a:t>
              </a:r>
            </a:p>
          </p:txBody>
        </p:sp>
      </p:grpSp>
      <p:sp>
        <p:nvSpPr>
          <p:cNvPr id="9" name="Freeform 9" descr="Una torre con un reloj en lo alto de una casa  El contenido generado por IA puede ser incorrecto."/>
          <p:cNvSpPr/>
          <p:nvPr/>
        </p:nvSpPr>
        <p:spPr>
          <a:xfrm>
            <a:off x="1017641" y="338252"/>
            <a:ext cx="1825466" cy="1216971"/>
          </a:xfrm>
          <a:custGeom>
            <a:avLst/>
            <a:gdLst/>
            <a:ahLst/>
            <a:cxnLst/>
            <a:rect l="l" t="t" r="r" b="b"/>
            <a:pathLst>
              <a:path w="1825466" h="1216971">
                <a:moveTo>
                  <a:pt x="0" y="0"/>
                </a:moveTo>
                <a:lnTo>
                  <a:pt x="1825467" y="0"/>
                </a:lnTo>
                <a:lnTo>
                  <a:pt x="1825467" y="1216971"/>
                </a:lnTo>
                <a:lnTo>
                  <a:pt x="0" y="121697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0" name="Freeform 10" descr="Logotipo  Descripción generada automáticamente"/>
          <p:cNvSpPr/>
          <p:nvPr/>
        </p:nvSpPr>
        <p:spPr>
          <a:xfrm>
            <a:off x="16943670" y="8936860"/>
            <a:ext cx="1344330" cy="1350140"/>
          </a:xfrm>
          <a:custGeom>
            <a:avLst/>
            <a:gdLst/>
            <a:ahLst/>
            <a:cxnLst/>
            <a:rect l="l" t="t" r="r" b="b"/>
            <a:pathLst>
              <a:path w="1344330" h="1350140">
                <a:moveTo>
                  <a:pt x="0" y="0"/>
                </a:moveTo>
                <a:lnTo>
                  <a:pt x="1344330" y="0"/>
                </a:lnTo>
                <a:lnTo>
                  <a:pt x="1344330" y="1350140"/>
                </a:lnTo>
                <a:lnTo>
                  <a:pt x="0" y="135014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59" b="-59"/>
            </a:stretch>
          </a:blipFill>
        </p:spPr>
        <p:txBody>
          <a:bodyPr/>
          <a:lstStyle/>
          <a:p>
            <a:endParaRPr lang="es-CO"/>
          </a:p>
        </p:txBody>
      </p:sp>
      <p:grpSp>
        <p:nvGrpSpPr>
          <p:cNvPr id="11" name="Group 11"/>
          <p:cNvGrpSpPr/>
          <p:nvPr/>
        </p:nvGrpSpPr>
        <p:grpSpPr>
          <a:xfrm>
            <a:off x="8276339" y="1515037"/>
            <a:ext cx="1754134" cy="589016"/>
            <a:chOff x="0" y="0"/>
            <a:chExt cx="2338845" cy="785355"/>
          </a:xfrm>
        </p:grpSpPr>
        <p:sp>
          <p:nvSpPr>
            <p:cNvPr id="12" name="Freeform 12"/>
            <p:cNvSpPr/>
            <p:nvPr/>
          </p:nvSpPr>
          <p:spPr>
            <a:xfrm>
              <a:off x="19050" y="19050"/>
              <a:ext cx="2300859" cy="747268"/>
            </a:xfrm>
            <a:custGeom>
              <a:avLst/>
              <a:gdLst/>
              <a:ahLst/>
              <a:cxnLst/>
              <a:rect l="l" t="t" r="r" b="b"/>
              <a:pathLst>
                <a:path w="2300859" h="747268">
                  <a:moveTo>
                    <a:pt x="370205" y="0"/>
                  </a:moveTo>
                  <a:lnTo>
                    <a:pt x="1930654" y="0"/>
                  </a:lnTo>
                  <a:cubicBezTo>
                    <a:pt x="2135124" y="0"/>
                    <a:pt x="2300859" y="167259"/>
                    <a:pt x="2300859" y="373634"/>
                  </a:cubicBezTo>
                  <a:cubicBezTo>
                    <a:pt x="2300859" y="580009"/>
                    <a:pt x="2135124" y="747268"/>
                    <a:pt x="1930654" y="747268"/>
                  </a:cubicBezTo>
                  <a:lnTo>
                    <a:pt x="370205" y="747268"/>
                  </a:lnTo>
                  <a:cubicBezTo>
                    <a:pt x="165735" y="747268"/>
                    <a:pt x="0" y="580009"/>
                    <a:pt x="0" y="373634"/>
                  </a:cubicBezTo>
                  <a:cubicBezTo>
                    <a:pt x="0" y="167259"/>
                    <a:pt x="165735" y="0"/>
                    <a:pt x="370205" y="0"/>
                  </a:cubicBezTo>
                  <a:close/>
                </a:path>
              </a:pathLst>
            </a:custGeom>
            <a:solidFill>
              <a:srgbClr val="0F9ED5"/>
            </a:solidFill>
          </p:spPr>
          <p:txBody>
            <a:bodyPr/>
            <a:lstStyle/>
            <a:p>
              <a:endParaRPr lang="es-CO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0" y="0"/>
              <a:ext cx="2338959" cy="785368"/>
            </a:xfrm>
            <a:custGeom>
              <a:avLst/>
              <a:gdLst/>
              <a:ahLst/>
              <a:cxnLst/>
              <a:rect l="l" t="t" r="r" b="b"/>
              <a:pathLst>
                <a:path w="2338959" h="785368">
                  <a:moveTo>
                    <a:pt x="389255" y="0"/>
                  </a:moveTo>
                  <a:lnTo>
                    <a:pt x="1949704" y="0"/>
                  </a:lnTo>
                  <a:lnTo>
                    <a:pt x="1949704" y="19050"/>
                  </a:lnTo>
                  <a:lnTo>
                    <a:pt x="1949704" y="0"/>
                  </a:lnTo>
                  <a:lnTo>
                    <a:pt x="1949704" y="19050"/>
                  </a:lnTo>
                  <a:lnTo>
                    <a:pt x="1949704" y="0"/>
                  </a:lnTo>
                  <a:cubicBezTo>
                    <a:pt x="2164842" y="0"/>
                    <a:pt x="2338959" y="176022"/>
                    <a:pt x="2338959" y="392684"/>
                  </a:cubicBezTo>
                  <a:lnTo>
                    <a:pt x="2319909" y="392684"/>
                  </a:lnTo>
                  <a:lnTo>
                    <a:pt x="2338959" y="392684"/>
                  </a:lnTo>
                  <a:cubicBezTo>
                    <a:pt x="2338959" y="609346"/>
                    <a:pt x="2164842" y="785368"/>
                    <a:pt x="1949704" y="785368"/>
                  </a:cubicBezTo>
                  <a:lnTo>
                    <a:pt x="1949704" y="766318"/>
                  </a:lnTo>
                  <a:lnTo>
                    <a:pt x="1949704" y="785368"/>
                  </a:lnTo>
                  <a:lnTo>
                    <a:pt x="389255" y="785368"/>
                  </a:lnTo>
                  <a:lnTo>
                    <a:pt x="389255" y="766318"/>
                  </a:lnTo>
                  <a:lnTo>
                    <a:pt x="389255" y="785368"/>
                  </a:lnTo>
                  <a:lnTo>
                    <a:pt x="389255" y="766318"/>
                  </a:lnTo>
                  <a:lnTo>
                    <a:pt x="389255" y="785368"/>
                  </a:lnTo>
                  <a:cubicBezTo>
                    <a:pt x="174117" y="785368"/>
                    <a:pt x="0" y="609346"/>
                    <a:pt x="0" y="392684"/>
                  </a:cubicBezTo>
                  <a:cubicBezTo>
                    <a:pt x="0" y="176022"/>
                    <a:pt x="174117" y="0"/>
                    <a:pt x="389255" y="0"/>
                  </a:cubicBezTo>
                  <a:lnTo>
                    <a:pt x="389255" y="19050"/>
                  </a:lnTo>
                  <a:lnTo>
                    <a:pt x="389255" y="0"/>
                  </a:lnTo>
                  <a:moveTo>
                    <a:pt x="389255" y="38100"/>
                  </a:moveTo>
                  <a:lnTo>
                    <a:pt x="389255" y="19050"/>
                  </a:lnTo>
                  <a:lnTo>
                    <a:pt x="389255" y="38100"/>
                  </a:lnTo>
                  <a:cubicBezTo>
                    <a:pt x="195453" y="38100"/>
                    <a:pt x="38100" y="196723"/>
                    <a:pt x="38100" y="392684"/>
                  </a:cubicBezTo>
                  <a:lnTo>
                    <a:pt x="19050" y="392684"/>
                  </a:lnTo>
                  <a:lnTo>
                    <a:pt x="38100" y="392684"/>
                  </a:lnTo>
                  <a:cubicBezTo>
                    <a:pt x="38100" y="588645"/>
                    <a:pt x="195453" y="747268"/>
                    <a:pt x="389255" y="747268"/>
                  </a:cubicBezTo>
                  <a:lnTo>
                    <a:pt x="1949704" y="747268"/>
                  </a:lnTo>
                  <a:cubicBezTo>
                    <a:pt x="2143379" y="747268"/>
                    <a:pt x="2300859" y="588645"/>
                    <a:pt x="2300859" y="392684"/>
                  </a:cubicBezTo>
                  <a:cubicBezTo>
                    <a:pt x="2300859" y="196723"/>
                    <a:pt x="2143379" y="38100"/>
                    <a:pt x="1949704" y="38100"/>
                  </a:cubicBezTo>
                  <a:lnTo>
                    <a:pt x="389255" y="38100"/>
                  </a:lnTo>
                  <a:close/>
                </a:path>
              </a:pathLst>
            </a:custGeom>
            <a:solidFill>
              <a:srgbClr val="024059"/>
            </a:solidFill>
          </p:spPr>
          <p:txBody>
            <a:bodyPr/>
            <a:lstStyle/>
            <a:p>
              <a:endParaRPr lang="es-CO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0"/>
              <a:ext cx="2338845" cy="7853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40"/>
                </a:lnSpc>
              </a:pPr>
              <a:r>
                <a:rPr lang="en-US" sz="2700">
                  <a:solidFill>
                    <a:srgbClr val="FFFFFF"/>
                  </a:solidFill>
                  <a:latin typeface="Aptos"/>
                  <a:ea typeface="Aptos"/>
                  <a:cs typeface="Aptos"/>
                  <a:sym typeface="Aptos"/>
                </a:rPr>
                <a:t>Tema #</a:t>
              </a:r>
            </a:p>
          </p:txBody>
        </p:sp>
      </p:grpSp>
      <p:sp>
        <p:nvSpPr>
          <p:cNvPr id="15" name="AutoShape 15"/>
          <p:cNvSpPr/>
          <p:nvPr/>
        </p:nvSpPr>
        <p:spPr>
          <a:xfrm rot="7080">
            <a:off x="2202104" y="2797740"/>
            <a:ext cx="13906833" cy="0"/>
          </a:xfrm>
          <a:prstGeom prst="line">
            <a:avLst/>
          </a:prstGeom>
          <a:ln w="19050" cap="rnd">
            <a:solidFill>
              <a:srgbClr val="0F9ED5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CO"/>
          </a:p>
        </p:txBody>
      </p:sp>
      <p:sp>
        <p:nvSpPr>
          <p:cNvPr id="16" name="Freeform 16"/>
          <p:cNvSpPr/>
          <p:nvPr/>
        </p:nvSpPr>
        <p:spPr>
          <a:xfrm>
            <a:off x="15476672" y="121890"/>
            <a:ext cx="1812746" cy="1649694"/>
          </a:xfrm>
          <a:custGeom>
            <a:avLst/>
            <a:gdLst/>
            <a:ahLst/>
            <a:cxnLst/>
            <a:rect l="l" t="t" r="r" b="b"/>
            <a:pathLst>
              <a:path w="1812746" h="1649694">
                <a:moveTo>
                  <a:pt x="0" y="0"/>
                </a:moveTo>
                <a:lnTo>
                  <a:pt x="1812746" y="0"/>
                </a:lnTo>
                <a:lnTo>
                  <a:pt x="1812746" y="1649695"/>
                </a:lnTo>
                <a:lnTo>
                  <a:pt x="0" y="164969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grpSp>
        <p:nvGrpSpPr>
          <p:cNvPr id="17" name="Group 17"/>
          <p:cNvGrpSpPr/>
          <p:nvPr/>
        </p:nvGrpSpPr>
        <p:grpSpPr>
          <a:xfrm>
            <a:off x="1633504" y="4225447"/>
            <a:ext cx="14475419" cy="5246370"/>
            <a:chOff x="0" y="0"/>
            <a:chExt cx="2242621" cy="8128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2242621" cy="812800"/>
            </a:xfrm>
            <a:custGeom>
              <a:avLst/>
              <a:gdLst/>
              <a:ahLst/>
              <a:cxnLst/>
              <a:rect l="l" t="t" r="r" b="b"/>
              <a:pathLst>
                <a:path w="2242621" h="812800">
                  <a:moveTo>
                    <a:pt x="0" y="0"/>
                  </a:moveTo>
                  <a:lnTo>
                    <a:pt x="2242621" y="0"/>
                  </a:lnTo>
                  <a:lnTo>
                    <a:pt x="2242621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5"/>
              <a:stretch>
                <a:fillRect l="-163" r="-163"/>
              </a:stretch>
            </a:blipFill>
          </p:spPr>
          <p:txBody>
            <a:bodyPr/>
            <a:lstStyle/>
            <a:p>
              <a:endParaRPr lang="es-CO"/>
            </a:p>
          </p:txBody>
        </p:sp>
      </p:grpSp>
      <p:sp>
        <p:nvSpPr>
          <p:cNvPr id="19" name="Freeform 19"/>
          <p:cNvSpPr/>
          <p:nvPr/>
        </p:nvSpPr>
        <p:spPr>
          <a:xfrm>
            <a:off x="203293" y="2003501"/>
            <a:ext cx="1628698" cy="1636169"/>
          </a:xfrm>
          <a:custGeom>
            <a:avLst/>
            <a:gdLst/>
            <a:ahLst/>
            <a:cxnLst/>
            <a:rect l="l" t="t" r="r" b="b"/>
            <a:pathLst>
              <a:path w="1628698" h="1636169">
                <a:moveTo>
                  <a:pt x="0" y="0"/>
                </a:moveTo>
                <a:lnTo>
                  <a:pt x="1628697" y="0"/>
                </a:lnTo>
                <a:lnTo>
                  <a:pt x="1628697" y="1636169"/>
                </a:lnTo>
                <a:lnTo>
                  <a:pt x="0" y="163616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20" name="TextBox 20"/>
          <p:cNvSpPr txBox="1"/>
          <p:nvPr/>
        </p:nvSpPr>
        <p:spPr>
          <a:xfrm>
            <a:off x="3466607" y="2188627"/>
            <a:ext cx="12194166" cy="7293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84"/>
              </a:lnSpc>
            </a:pPr>
            <a:r>
              <a:rPr lang="en-US" sz="2404" b="1">
                <a:solidFill>
                  <a:srgbClr val="2C3E50"/>
                </a:solidFill>
                <a:latin typeface="Aptos Bold"/>
                <a:ea typeface="Aptos Bold"/>
                <a:cs typeface="Aptos Bold"/>
                <a:sym typeface="Aptos Bold"/>
              </a:rPr>
              <a:t>EN LA SALUD Y LA ENFERMEDAD:  “ EL FUTURO CUIDADOR EN EL MATRIMONIO”</a:t>
            </a:r>
          </a:p>
          <a:p>
            <a:pPr algn="ctr">
              <a:lnSpc>
                <a:spcPts val="2884"/>
              </a:lnSpc>
            </a:pPr>
            <a:endParaRPr lang="en-US" sz="2404" b="1">
              <a:solidFill>
                <a:srgbClr val="2C3E50"/>
              </a:solidFill>
              <a:latin typeface="Aptos Bold"/>
              <a:ea typeface="Aptos Bold"/>
              <a:cs typeface="Aptos Bold"/>
              <a:sym typeface="Aptos Bold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2843108" y="3241837"/>
            <a:ext cx="4209317" cy="7830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94"/>
              </a:lnSpc>
              <a:spcBef>
                <a:spcPct val="0"/>
              </a:spcBef>
            </a:pPr>
            <a:r>
              <a:rPr lang="en-US" sz="5162">
                <a:solidFill>
                  <a:srgbClr val="2C3E50"/>
                </a:solidFill>
                <a:latin typeface="Aptos"/>
                <a:ea typeface="Aptos"/>
                <a:cs typeface="Aptos"/>
                <a:sym typeface="Aptos"/>
              </a:rPr>
              <a:t>Oración inicial 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9144000" y="3219292"/>
            <a:ext cx="6766322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59"/>
              </a:lnSpc>
              <a:spcBef>
                <a:spcPct val="0"/>
              </a:spcBef>
            </a:pPr>
            <a:r>
              <a:rPr lang="en-US" sz="4800">
                <a:solidFill>
                  <a:srgbClr val="2C3E50"/>
                </a:solidFill>
                <a:latin typeface="Aptos"/>
                <a:ea typeface="Aptos"/>
                <a:cs typeface="Aptos"/>
                <a:sym typeface="Aptos"/>
              </a:rPr>
              <a:t>Oración por los enfermos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0F8FD">
                <a:alpha val="100000"/>
              </a:srgbClr>
            </a:gs>
            <a:gs pos="61000">
              <a:srgbClr val="74C4E9">
                <a:alpha val="100000"/>
              </a:srgbClr>
            </a:gs>
            <a:gs pos="100000">
              <a:srgbClr val="74C4E9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3002561"/>
            <a:ext cx="16290827" cy="8139494"/>
            <a:chOff x="0" y="0"/>
            <a:chExt cx="21721102" cy="10852658"/>
          </a:xfrm>
        </p:grpSpPr>
        <p:sp>
          <p:nvSpPr>
            <p:cNvPr id="3" name="Freeform 3"/>
            <p:cNvSpPr/>
            <p:nvPr/>
          </p:nvSpPr>
          <p:spPr>
            <a:xfrm>
              <a:off x="25400" y="25400"/>
              <a:ext cx="21670390" cy="10801858"/>
            </a:xfrm>
            <a:custGeom>
              <a:avLst/>
              <a:gdLst/>
              <a:ahLst/>
              <a:cxnLst/>
              <a:rect l="l" t="t" r="r" b="b"/>
              <a:pathLst>
                <a:path w="21670390" h="10801858">
                  <a:moveTo>
                    <a:pt x="0" y="685927"/>
                  </a:moveTo>
                  <a:cubicBezTo>
                    <a:pt x="0" y="307086"/>
                    <a:pt x="307848" y="0"/>
                    <a:pt x="687578" y="0"/>
                  </a:cubicBezTo>
                  <a:lnTo>
                    <a:pt x="20982812" y="0"/>
                  </a:lnTo>
                  <a:cubicBezTo>
                    <a:pt x="21362543" y="0"/>
                    <a:pt x="21670390" y="307086"/>
                    <a:pt x="21670390" y="685927"/>
                  </a:cubicBezTo>
                  <a:lnTo>
                    <a:pt x="21670390" y="10115931"/>
                  </a:lnTo>
                  <a:cubicBezTo>
                    <a:pt x="21670390" y="10494773"/>
                    <a:pt x="21362543" y="10801858"/>
                    <a:pt x="20982812" y="10801858"/>
                  </a:cubicBezTo>
                  <a:lnTo>
                    <a:pt x="687578" y="10801858"/>
                  </a:lnTo>
                  <a:cubicBezTo>
                    <a:pt x="307848" y="10801858"/>
                    <a:pt x="0" y="10494772"/>
                    <a:pt x="0" y="10115931"/>
                  </a:cubicBezTo>
                  <a:close/>
                </a:path>
              </a:pathLst>
            </a:custGeom>
            <a:gradFill rotWithShape="1">
              <a:gsLst>
                <a:gs pos="78000">
                  <a:srgbClr val="F2F2F2">
                    <a:alpha val="100000"/>
                  </a:srgbClr>
                </a:gs>
                <a:gs pos="90000">
                  <a:srgbClr val="74C4E9">
                    <a:alpha val="100000"/>
                  </a:srgbClr>
                </a:gs>
                <a:gs pos="100000">
                  <a:srgbClr val="74C4E9">
                    <a:alpha val="100000"/>
                  </a:srgbClr>
                </a:gs>
              </a:gsLst>
              <a:lin ang="5400000"/>
            </a:gradFill>
          </p:spPr>
          <p:txBody>
            <a:bodyPr/>
            <a:lstStyle/>
            <a:p>
              <a:endParaRPr lang="es-CO"/>
            </a:p>
          </p:txBody>
        </p:sp>
        <p:sp>
          <p:nvSpPr>
            <p:cNvPr id="4" name="Freeform 4"/>
            <p:cNvSpPr/>
            <p:nvPr/>
          </p:nvSpPr>
          <p:spPr>
            <a:xfrm>
              <a:off x="0" y="0"/>
              <a:ext cx="21721190" cy="10852658"/>
            </a:xfrm>
            <a:custGeom>
              <a:avLst/>
              <a:gdLst/>
              <a:ahLst/>
              <a:cxnLst/>
              <a:rect l="l" t="t" r="r" b="b"/>
              <a:pathLst>
                <a:path w="21721190" h="10852658">
                  <a:moveTo>
                    <a:pt x="0" y="711327"/>
                  </a:moveTo>
                  <a:cubicBezTo>
                    <a:pt x="0" y="318389"/>
                    <a:pt x="319278" y="0"/>
                    <a:pt x="712978" y="0"/>
                  </a:cubicBezTo>
                  <a:lnTo>
                    <a:pt x="21008212" y="0"/>
                  </a:lnTo>
                  <a:lnTo>
                    <a:pt x="21008212" y="25400"/>
                  </a:lnTo>
                  <a:lnTo>
                    <a:pt x="21008212" y="0"/>
                  </a:lnTo>
                  <a:cubicBezTo>
                    <a:pt x="21401912" y="0"/>
                    <a:pt x="21721190" y="318389"/>
                    <a:pt x="21721190" y="711327"/>
                  </a:cubicBezTo>
                  <a:lnTo>
                    <a:pt x="21695790" y="711327"/>
                  </a:lnTo>
                  <a:lnTo>
                    <a:pt x="21721190" y="711327"/>
                  </a:lnTo>
                  <a:lnTo>
                    <a:pt x="21721190" y="10141331"/>
                  </a:lnTo>
                  <a:lnTo>
                    <a:pt x="21695790" y="10141331"/>
                  </a:lnTo>
                  <a:lnTo>
                    <a:pt x="21721190" y="10141331"/>
                  </a:lnTo>
                  <a:cubicBezTo>
                    <a:pt x="21721190" y="10534269"/>
                    <a:pt x="21401912" y="10852658"/>
                    <a:pt x="21008212" y="10852658"/>
                  </a:cubicBezTo>
                  <a:lnTo>
                    <a:pt x="21008212" y="10827258"/>
                  </a:lnTo>
                  <a:lnTo>
                    <a:pt x="21008212" y="10852658"/>
                  </a:lnTo>
                  <a:lnTo>
                    <a:pt x="712978" y="10852658"/>
                  </a:lnTo>
                  <a:lnTo>
                    <a:pt x="712978" y="10827258"/>
                  </a:lnTo>
                  <a:lnTo>
                    <a:pt x="712978" y="10852658"/>
                  </a:lnTo>
                  <a:cubicBezTo>
                    <a:pt x="319278" y="10852658"/>
                    <a:pt x="0" y="10534269"/>
                    <a:pt x="0" y="10141331"/>
                  </a:cubicBezTo>
                  <a:lnTo>
                    <a:pt x="0" y="711327"/>
                  </a:lnTo>
                  <a:lnTo>
                    <a:pt x="25400" y="711327"/>
                  </a:lnTo>
                  <a:lnTo>
                    <a:pt x="0" y="711327"/>
                  </a:lnTo>
                  <a:moveTo>
                    <a:pt x="50800" y="711327"/>
                  </a:moveTo>
                  <a:lnTo>
                    <a:pt x="50800" y="10141331"/>
                  </a:lnTo>
                  <a:lnTo>
                    <a:pt x="25400" y="10141331"/>
                  </a:lnTo>
                  <a:lnTo>
                    <a:pt x="50800" y="10141331"/>
                  </a:lnTo>
                  <a:cubicBezTo>
                    <a:pt x="50800" y="10506075"/>
                    <a:pt x="347218" y="10801858"/>
                    <a:pt x="712978" y="10801858"/>
                  </a:cubicBezTo>
                  <a:lnTo>
                    <a:pt x="21008212" y="10801858"/>
                  </a:lnTo>
                  <a:cubicBezTo>
                    <a:pt x="21373973" y="10801858"/>
                    <a:pt x="21670390" y="10506075"/>
                    <a:pt x="21670390" y="10141331"/>
                  </a:cubicBezTo>
                  <a:lnTo>
                    <a:pt x="21670390" y="711327"/>
                  </a:lnTo>
                  <a:cubicBezTo>
                    <a:pt x="21670390" y="346583"/>
                    <a:pt x="21373973" y="50800"/>
                    <a:pt x="21008212" y="50800"/>
                  </a:cubicBezTo>
                  <a:lnTo>
                    <a:pt x="712978" y="50800"/>
                  </a:lnTo>
                  <a:lnTo>
                    <a:pt x="712978" y="25400"/>
                  </a:lnTo>
                  <a:lnTo>
                    <a:pt x="712978" y="50800"/>
                  </a:lnTo>
                  <a:cubicBezTo>
                    <a:pt x="347218" y="50800"/>
                    <a:pt x="50800" y="346583"/>
                    <a:pt x="50800" y="711327"/>
                  </a:cubicBezTo>
                  <a:close/>
                </a:path>
              </a:pathLst>
            </a:custGeom>
            <a:solidFill>
              <a:srgbClr val="A6CAEC"/>
            </a:solidFill>
          </p:spPr>
          <p:txBody>
            <a:bodyPr/>
            <a:lstStyle/>
            <a:p>
              <a:endParaRPr lang="es-CO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14288" y="-14288"/>
            <a:ext cx="18316575" cy="1875926"/>
            <a:chOff x="0" y="0"/>
            <a:chExt cx="24422100" cy="2501234"/>
          </a:xfrm>
        </p:grpSpPr>
        <p:sp>
          <p:nvSpPr>
            <p:cNvPr id="6" name="Freeform 6"/>
            <p:cNvSpPr/>
            <p:nvPr/>
          </p:nvSpPr>
          <p:spPr>
            <a:xfrm>
              <a:off x="19050" y="19050"/>
              <a:ext cx="24384000" cy="2463159"/>
            </a:xfrm>
            <a:custGeom>
              <a:avLst/>
              <a:gdLst/>
              <a:ahLst/>
              <a:cxnLst/>
              <a:rect l="l" t="t" r="r" b="b"/>
              <a:pathLst>
                <a:path w="24384000" h="2463159">
                  <a:moveTo>
                    <a:pt x="0" y="0"/>
                  </a:moveTo>
                  <a:lnTo>
                    <a:pt x="24384000" y="0"/>
                  </a:lnTo>
                  <a:lnTo>
                    <a:pt x="24384000" y="2463159"/>
                  </a:lnTo>
                  <a:lnTo>
                    <a:pt x="0" y="2463159"/>
                  </a:lnTo>
                  <a:close/>
                </a:path>
              </a:pathLst>
            </a:custGeom>
            <a:solidFill>
              <a:srgbClr val="F2F2F2"/>
            </a:solidFill>
          </p:spPr>
          <p:txBody>
            <a:bodyPr/>
            <a:lstStyle/>
            <a:p>
              <a:endParaRPr lang="es-CO"/>
            </a:p>
          </p:txBody>
        </p:sp>
        <p:sp>
          <p:nvSpPr>
            <p:cNvPr id="7" name="Freeform 7"/>
            <p:cNvSpPr/>
            <p:nvPr/>
          </p:nvSpPr>
          <p:spPr>
            <a:xfrm>
              <a:off x="0" y="0"/>
              <a:ext cx="24422100" cy="2501259"/>
            </a:xfrm>
            <a:custGeom>
              <a:avLst/>
              <a:gdLst/>
              <a:ahLst/>
              <a:cxnLst/>
              <a:rect l="l" t="t" r="r" b="b"/>
              <a:pathLst>
                <a:path w="24422100" h="2501259">
                  <a:moveTo>
                    <a:pt x="19050" y="0"/>
                  </a:moveTo>
                  <a:lnTo>
                    <a:pt x="24403050" y="0"/>
                  </a:lnTo>
                  <a:cubicBezTo>
                    <a:pt x="24413590" y="0"/>
                    <a:pt x="24422100" y="8509"/>
                    <a:pt x="24422100" y="19050"/>
                  </a:cubicBezTo>
                  <a:lnTo>
                    <a:pt x="24422100" y="2482209"/>
                  </a:lnTo>
                  <a:cubicBezTo>
                    <a:pt x="24422100" y="2492750"/>
                    <a:pt x="24413590" y="2501259"/>
                    <a:pt x="24403050" y="2501259"/>
                  </a:cubicBezTo>
                  <a:lnTo>
                    <a:pt x="19050" y="2501259"/>
                  </a:lnTo>
                  <a:cubicBezTo>
                    <a:pt x="8509" y="2501259"/>
                    <a:pt x="0" y="2492750"/>
                    <a:pt x="0" y="2482209"/>
                  </a:cubicBezTo>
                  <a:lnTo>
                    <a:pt x="0" y="19050"/>
                  </a:lnTo>
                  <a:cubicBezTo>
                    <a:pt x="0" y="8509"/>
                    <a:pt x="8509" y="0"/>
                    <a:pt x="19050" y="0"/>
                  </a:cubicBezTo>
                  <a:moveTo>
                    <a:pt x="19050" y="38100"/>
                  </a:moveTo>
                  <a:lnTo>
                    <a:pt x="19050" y="19050"/>
                  </a:lnTo>
                  <a:lnTo>
                    <a:pt x="38100" y="19050"/>
                  </a:lnTo>
                  <a:lnTo>
                    <a:pt x="38100" y="2482209"/>
                  </a:lnTo>
                  <a:lnTo>
                    <a:pt x="19050" y="2482209"/>
                  </a:lnTo>
                  <a:lnTo>
                    <a:pt x="19050" y="2463160"/>
                  </a:lnTo>
                  <a:lnTo>
                    <a:pt x="24403050" y="2463160"/>
                  </a:lnTo>
                  <a:lnTo>
                    <a:pt x="24403050" y="2482209"/>
                  </a:lnTo>
                  <a:lnTo>
                    <a:pt x="24384000" y="2482209"/>
                  </a:lnTo>
                  <a:lnTo>
                    <a:pt x="24384000" y="19050"/>
                  </a:lnTo>
                  <a:lnTo>
                    <a:pt x="24403050" y="19050"/>
                  </a:lnTo>
                  <a:lnTo>
                    <a:pt x="24403050" y="38100"/>
                  </a:lnTo>
                  <a:lnTo>
                    <a:pt x="19050" y="3810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/>
            <a:lstStyle/>
            <a:p>
              <a:endParaRPr lang="es-CO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0"/>
              <a:ext cx="24422100" cy="25012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320"/>
                </a:lnSpc>
              </a:pPr>
              <a:r>
                <a:rPr lang="en-US" sz="3600" b="1">
                  <a:solidFill>
                    <a:srgbClr val="2C3E50"/>
                  </a:solidFill>
                  <a:latin typeface="Aptos Bold"/>
                  <a:ea typeface="Aptos Bold"/>
                  <a:cs typeface="Aptos Bold"/>
                  <a:sym typeface="Aptos Bold"/>
                </a:rPr>
                <a:t>El Taller de la Familia</a:t>
              </a:r>
            </a:p>
            <a:p>
              <a:pPr algn="ctr">
                <a:lnSpc>
                  <a:spcPts val="3240"/>
                </a:lnSpc>
              </a:pPr>
              <a:r>
                <a:rPr lang="en-US" sz="2700">
                  <a:solidFill>
                    <a:srgbClr val="808080"/>
                  </a:solidFill>
                  <a:latin typeface="Aptos"/>
                  <a:ea typeface="Aptos"/>
                  <a:cs typeface="Aptos"/>
                  <a:sym typeface="Aptos"/>
                </a:rPr>
                <a:t>Para construir el hogar</a:t>
              </a:r>
            </a:p>
          </p:txBody>
        </p:sp>
      </p:grpSp>
      <p:sp>
        <p:nvSpPr>
          <p:cNvPr id="9" name="Freeform 9" descr="Una torre con un reloj en lo alto de una casa  El contenido generado por IA puede ser incorrecto."/>
          <p:cNvSpPr/>
          <p:nvPr/>
        </p:nvSpPr>
        <p:spPr>
          <a:xfrm>
            <a:off x="1017641" y="338252"/>
            <a:ext cx="1825466" cy="1216971"/>
          </a:xfrm>
          <a:custGeom>
            <a:avLst/>
            <a:gdLst/>
            <a:ahLst/>
            <a:cxnLst/>
            <a:rect l="l" t="t" r="r" b="b"/>
            <a:pathLst>
              <a:path w="1825466" h="1216971">
                <a:moveTo>
                  <a:pt x="0" y="0"/>
                </a:moveTo>
                <a:lnTo>
                  <a:pt x="1825467" y="0"/>
                </a:lnTo>
                <a:lnTo>
                  <a:pt x="1825467" y="1216971"/>
                </a:lnTo>
                <a:lnTo>
                  <a:pt x="0" y="121697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0" name="Freeform 10" descr="Logotipo  Descripción generada automáticamente"/>
          <p:cNvSpPr/>
          <p:nvPr/>
        </p:nvSpPr>
        <p:spPr>
          <a:xfrm>
            <a:off x="16943670" y="8936860"/>
            <a:ext cx="1344330" cy="1350140"/>
          </a:xfrm>
          <a:custGeom>
            <a:avLst/>
            <a:gdLst/>
            <a:ahLst/>
            <a:cxnLst/>
            <a:rect l="l" t="t" r="r" b="b"/>
            <a:pathLst>
              <a:path w="1344330" h="1350140">
                <a:moveTo>
                  <a:pt x="0" y="0"/>
                </a:moveTo>
                <a:lnTo>
                  <a:pt x="1344330" y="0"/>
                </a:lnTo>
                <a:lnTo>
                  <a:pt x="1344330" y="1350140"/>
                </a:lnTo>
                <a:lnTo>
                  <a:pt x="0" y="135014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59" b="-59"/>
            </a:stretch>
          </a:blipFill>
        </p:spPr>
        <p:txBody>
          <a:bodyPr/>
          <a:lstStyle/>
          <a:p>
            <a:endParaRPr lang="es-CO"/>
          </a:p>
        </p:txBody>
      </p:sp>
      <p:grpSp>
        <p:nvGrpSpPr>
          <p:cNvPr id="11" name="Group 11"/>
          <p:cNvGrpSpPr/>
          <p:nvPr/>
        </p:nvGrpSpPr>
        <p:grpSpPr>
          <a:xfrm>
            <a:off x="8276339" y="1515037"/>
            <a:ext cx="1754134" cy="589016"/>
            <a:chOff x="0" y="0"/>
            <a:chExt cx="2338845" cy="785355"/>
          </a:xfrm>
        </p:grpSpPr>
        <p:sp>
          <p:nvSpPr>
            <p:cNvPr id="12" name="Freeform 12"/>
            <p:cNvSpPr/>
            <p:nvPr/>
          </p:nvSpPr>
          <p:spPr>
            <a:xfrm>
              <a:off x="19050" y="19050"/>
              <a:ext cx="2300859" cy="747268"/>
            </a:xfrm>
            <a:custGeom>
              <a:avLst/>
              <a:gdLst/>
              <a:ahLst/>
              <a:cxnLst/>
              <a:rect l="l" t="t" r="r" b="b"/>
              <a:pathLst>
                <a:path w="2300859" h="747268">
                  <a:moveTo>
                    <a:pt x="370205" y="0"/>
                  </a:moveTo>
                  <a:lnTo>
                    <a:pt x="1930654" y="0"/>
                  </a:lnTo>
                  <a:cubicBezTo>
                    <a:pt x="2135124" y="0"/>
                    <a:pt x="2300859" y="167259"/>
                    <a:pt x="2300859" y="373634"/>
                  </a:cubicBezTo>
                  <a:cubicBezTo>
                    <a:pt x="2300859" y="580009"/>
                    <a:pt x="2135124" y="747268"/>
                    <a:pt x="1930654" y="747268"/>
                  </a:cubicBezTo>
                  <a:lnTo>
                    <a:pt x="370205" y="747268"/>
                  </a:lnTo>
                  <a:cubicBezTo>
                    <a:pt x="165735" y="747268"/>
                    <a:pt x="0" y="580009"/>
                    <a:pt x="0" y="373634"/>
                  </a:cubicBezTo>
                  <a:cubicBezTo>
                    <a:pt x="0" y="167259"/>
                    <a:pt x="165735" y="0"/>
                    <a:pt x="370205" y="0"/>
                  </a:cubicBezTo>
                  <a:close/>
                </a:path>
              </a:pathLst>
            </a:custGeom>
            <a:solidFill>
              <a:srgbClr val="0F9ED5"/>
            </a:solidFill>
          </p:spPr>
          <p:txBody>
            <a:bodyPr/>
            <a:lstStyle/>
            <a:p>
              <a:endParaRPr lang="es-CO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0" y="0"/>
              <a:ext cx="2338959" cy="785368"/>
            </a:xfrm>
            <a:custGeom>
              <a:avLst/>
              <a:gdLst/>
              <a:ahLst/>
              <a:cxnLst/>
              <a:rect l="l" t="t" r="r" b="b"/>
              <a:pathLst>
                <a:path w="2338959" h="785368">
                  <a:moveTo>
                    <a:pt x="389255" y="0"/>
                  </a:moveTo>
                  <a:lnTo>
                    <a:pt x="1949704" y="0"/>
                  </a:lnTo>
                  <a:lnTo>
                    <a:pt x="1949704" y="19050"/>
                  </a:lnTo>
                  <a:lnTo>
                    <a:pt x="1949704" y="0"/>
                  </a:lnTo>
                  <a:lnTo>
                    <a:pt x="1949704" y="19050"/>
                  </a:lnTo>
                  <a:lnTo>
                    <a:pt x="1949704" y="0"/>
                  </a:lnTo>
                  <a:cubicBezTo>
                    <a:pt x="2164842" y="0"/>
                    <a:pt x="2338959" y="176022"/>
                    <a:pt x="2338959" y="392684"/>
                  </a:cubicBezTo>
                  <a:lnTo>
                    <a:pt x="2319909" y="392684"/>
                  </a:lnTo>
                  <a:lnTo>
                    <a:pt x="2338959" y="392684"/>
                  </a:lnTo>
                  <a:cubicBezTo>
                    <a:pt x="2338959" y="609346"/>
                    <a:pt x="2164842" y="785368"/>
                    <a:pt x="1949704" y="785368"/>
                  </a:cubicBezTo>
                  <a:lnTo>
                    <a:pt x="1949704" y="766318"/>
                  </a:lnTo>
                  <a:lnTo>
                    <a:pt x="1949704" y="785368"/>
                  </a:lnTo>
                  <a:lnTo>
                    <a:pt x="389255" y="785368"/>
                  </a:lnTo>
                  <a:lnTo>
                    <a:pt x="389255" y="766318"/>
                  </a:lnTo>
                  <a:lnTo>
                    <a:pt x="389255" y="785368"/>
                  </a:lnTo>
                  <a:lnTo>
                    <a:pt x="389255" y="766318"/>
                  </a:lnTo>
                  <a:lnTo>
                    <a:pt x="389255" y="785368"/>
                  </a:lnTo>
                  <a:cubicBezTo>
                    <a:pt x="174117" y="785368"/>
                    <a:pt x="0" y="609346"/>
                    <a:pt x="0" y="392684"/>
                  </a:cubicBezTo>
                  <a:cubicBezTo>
                    <a:pt x="0" y="176022"/>
                    <a:pt x="174117" y="0"/>
                    <a:pt x="389255" y="0"/>
                  </a:cubicBezTo>
                  <a:lnTo>
                    <a:pt x="389255" y="19050"/>
                  </a:lnTo>
                  <a:lnTo>
                    <a:pt x="389255" y="0"/>
                  </a:lnTo>
                  <a:moveTo>
                    <a:pt x="389255" y="38100"/>
                  </a:moveTo>
                  <a:lnTo>
                    <a:pt x="389255" y="19050"/>
                  </a:lnTo>
                  <a:lnTo>
                    <a:pt x="389255" y="38100"/>
                  </a:lnTo>
                  <a:cubicBezTo>
                    <a:pt x="195453" y="38100"/>
                    <a:pt x="38100" y="196723"/>
                    <a:pt x="38100" y="392684"/>
                  </a:cubicBezTo>
                  <a:lnTo>
                    <a:pt x="19050" y="392684"/>
                  </a:lnTo>
                  <a:lnTo>
                    <a:pt x="38100" y="392684"/>
                  </a:lnTo>
                  <a:cubicBezTo>
                    <a:pt x="38100" y="588645"/>
                    <a:pt x="195453" y="747268"/>
                    <a:pt x="389255" y="747268"/>
                  </a:cubicBezTo>
                  <a:lnTo>
                    <a:pt x="1949704" y="747268"/>
                  </a:lnTo>
                  <a:cubicBezTo>
                    <a:pt x="2143379" y="747268"/>
                    <a:pt x="2300859" y="588645"/>
                    <a:pt x="2300859" y="392684"/>
                  </a:cubicBezTo>
                  <a:cubicBezTo>
                    <a:pt x="2300859" y="196723"/>
                    <a:pt x="2143379" y="38100"/>
                    <a:pt x="1949704" y="38100"/>
                  </a:cubicBezTo>
                  <a:lnTo>
                    <a:pt x="389255" y="38100"/>
                  </a:lnTo>
                  <a:close/>
                </a:path>
              </a:pathLst>
            </a:custGeom>
            <a:solidFill>
              <a:srgbClr val="024059"/>
            </a:solidFill>
          </p:spPr>
          <p:txBody>
            <a:bodyPr/>
            <a:lstStyle/>
            <a:p>
              <a:endParaRPr lang="es-CO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0"/>
              <a:ext cx="2338845" cy="7853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40"/>
                </a:lnSpc>
              </a:pPr>
              <a:r>
                <a:rPr lang="en-US" sz="2700">
                  <a:solidFill>
                    <a:srgbClr val="FFFFFF"/>
                  </a:solidFill>
                  <a:latin typeface="Aptos"/>
                  <a:ea typeface="Aptos"/>
                  <a:cs typeface="Aptos"/>
                  <a:sym typeface="Aptos"/>
                </a:rPr>
                <a:t>Tema #</a:t>
              </a:r>
            </a:p>
          </p:txBody>
        </p:sp>
      </p:grpSp>
      <p:sp>
        <p:nvSpPr>
          <p:cNvPr id="15" name="AutoShape 15"/>
          <p:cNvSpPr/>
          <p:nvPr/>
        </p:nvSpPr>
        <p:spPr>
          <a:xfrm rot="7080">
            <a:off x="2202104" y="2797740"/>
            <a:ext cx="13906833" cy="0"/>
          </a:xfrm>
          <a:prstGeom prst="line">
            <a:avLst/>
          </a:prstGeom>
          <a:ln w="19050" cap="rnd">
            <a:solidFill>
              <a:srgbClr val="0F9ED5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CO"/>
          </a:p>
        </p:txBody>
      </p:sp>
      <p:sp>
        <p:nvSpPr>
          <p:cNvPr id="16" name="Freeform 16"/>
          <p:cNvSpPr/>
          <p:nvPr/>
        </p:nvSpPr>
        <p:spPr>
          <a:xfrm>
            <a:off x="15476672" y="121890"/>
            <a:ext cx="1812746" cy="1649694"/>
          </a:xfrm>
          <a:custGeom>
            <a:avLst/>
            <a:gdLst/>
            <a:ahLst/>
            <a:cxnLst/>
            <a:rect l="l" t="t" r="r" b="b"/>
            <a:pathLst>
              <a:path w="1812746" h="1649694">
                <a:moveTo>
                  <a:pt x="0" y="0"/>
                </a:moveTo>
                <a:lnTo>
                  <a:pt x="1812746" y="0"/>
                </a:lnTo>
                <a:lnTo>
                  <a:pt x="1812746" y="1649695"/>
                </a:lnTo>
                <a:lnTo>
                  <a:pt x="0" y="164969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grpSp>
        <p:nvGrpSpPr>
          <p:cNvPr id="17" name="Group 17"/>
          <p:cNvGrpSpPr/>
          <p:nvPr/>
        </p:nvGrpSpPr>
        <p:grpSpPr>
          <a:xfrm>
            <a:off x="8895759" y="3241837"/>
            <a:ext cx="5468223" cy="6370092"/>
            <a:chOff x="0" y="0"/>
            <a:chExt cx="667416" cy="777492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667416" cy="777492"/>
            </a:xfrm>
            <a:custGeom>
              <a:avLst/>
              <a:gdLst/>
              <a:ahLst/>
              <a:cxnLst/>
              <a:rect l="l" t="t" r="r" b="b"/>
              <a:pathLst>
                <a:path w="667416" h="777492">
                  <a:moveTo>
                    <a:pt x="32563" y="0"/>
                  </a:moveTo>
                  <a:lnTo>
                    <a:pt x="634853" y="0"/>
                  </a:lnTo>
                  <a:cubicBezTo>
                    <a:pt x="643489" y="0"/>
                    <a:pt x="651772" y="3431"/>
                    <a:pt x="657878" y="9538"/>
                  </a:cubicBezTo>
                  <a:cubicBezTo>
                    <a:pt x="663985" y="15644"/>
                    <a:pt x="667416" y="23927"/>
                    <a:pt x="667416" y="32563"/>
                  </a:cubicBezTo>
                  <a:lnTo>
                    <a:pt x="667416" y="744929"/>
                  </a:lnTo>
                  <a:cubicBezTo>
                    <a:pt x="667416" y="753565"/>
                    <a:pt x="663985" y="761848"/>
                    <a:pt x="657878" y="767955"/>
                  </a:cubicBezTo>
                  <a:cubicBezTo>
                    <a:pt x="651772" y="774062"/>
                    <a:pt x="643489" y="777492"/>
                    <a:pt x="634853" y="777492"/>
                  </a:cubicBezTo>
                  <a:lnTo>
                    <a:pt x="32563" y="777492"/>
                  </a:lnTo>
                  <a:cubicBezTo>
                    <a:pt x="23927" y="777492"/>
                    <a:pt x="15644" y="774062"/>
                    <a:pt x="9538" y="767955"/>
                  </a:cubicBezTo>
                  <a:cubicBezTo>
                    <a:pt x="3431" y="761848"/>
                    <a:pt x="0" y="753565"/>
                    <a:pt x="0" y="744929"/>
                  </a:cubicBezTo>
                  <a:lnTo>
                    <a:pt x="0" y="32563"/>
                  </a:lnTo>
                  <a:cubicBezTo>
                    <a:pt x="0" y="23927"/>
                    <a:pt x="3431" y="15644"/>
                    <a:pt x="9538" y="9538"/>
                  </a:cubicBezTo>
                  <a:cubicBezTo>
                    <a:pt x="15644" y="3431"/>
                    <a:pt x="23927" y="0"/>
                    <a:pt x="32563" y="0"/>
                  </a:cubicBezTo>
                  <a:close/>
                </a:path>
              </a:pathLst>
            </a:custGeom>
            <a:blipFill>
              <a:blip r:embed="rId5"/>
              <a:stretch>
                <a:fillRect t="-1556" b="-1556"/>
              </a:stretch>
            </a:blipFill>
          </p:spPr>
          <p:txBody>
            <a:bodyPr/>
            <a:lstStyle/>
            <a:p>
              <a:endParaRPr lang="es-CO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2324581" y="4348781"/>
            <a:ext cx="5246370" cy="5246370"/>
            <a:chOff x="0" y="0"/>
            <a:chExt cx="812800" cy="81280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s-CO"/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3466607" y="2188627"/>
            <a:ext cx="12194166" cy="7293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84"/>
              </a:lnSpc>
            </a:pPr>
            <a:r>
              <a:rPr lang="en-US" sz="2404" b="1">
                <a:solidFill>
                  <a:srgbClr val="2C3E50"/>
                </a:solidFill>
                <a:latin typeface="Aptos Bold"/>
                <a:ea typeface="Aptos Bold"/>
                <a:cs typeface="Aptos Bold"/>
                <a:sym typeface="Aptos Bold"/>
              </a:rPr>
              <a:t>EN LA SALUD Y LA ENFERMEDAD:  “ EL FUTURO CUIDADOR EN EL MATRIMONIO”</a:t>
            </a:r>
          </a:p>
          <a:p>
            <a:pPr algn="ctr">
              <a:lnSpc>
                <a:spcPts val="2884"/>
              </a:lnSpc>
            </a:pPr>
            <a:endParaRPr lang="en-US" sz="2404" b="1">
              <a:solidFill>
                <a:srgbClr val="2C3E50"/>
              </a:solidFill>
              <a:latin typeface="Aptos Bold"/>
              <a:ea typeface="Aptos Bold"/>
              <a:cs typeface="Aptos Bold"/>
              <a:sym typeface="Aptos Bold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2843108" y="3241837"/>
            <a:ext cx="4209317" cy="7830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94"/>
              </a:lnSpc>
              <a:spcBef>
                <a:spcPct val="0"/>
              </a:spcBef>
            </a:pPr>
            <a:r>
              <a:rPr lang="en-US" sz="5162">
                <a:solidFill>
                  <a:srgbClr val="2C3E50"/>
                </a:solidFill>
                <a:latin typeface="Aptos"/>
                <a:ea typeface="Aptos"/>
                <a:cs typeface="Aptos"/>
                <a:sym typeface="Aptos"/>
              </a:rPr>
              <a:t>Oración inicial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0F8FD">
                <a:alpha val="100000"/>
              </a:srgbClr>
            </a:gs>
            <a:gs pos="61000">
              <a:srgbClr val="74C4E9">
                <a:alpha val="100000"/>
              </a:srgbClr>
            </a:gs>
            <a:gs pos="100000">
              <a:srgbClr val="74C4E9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3002561"/>
            <a:ext cx="16290827" cy="8139494"/>
            <a:chOff x="0" y="0"/>
            <a:chExt cx="21721102" cy="10852658"/>
          </a:xfrm>
        </p:grpSpPr>
        <p:sp>
          <p:nvSpPr>
            <p:cNvPr id="3" name="Freeform 3"/>
            <p:cNvSpPr/>
            <p:nvPr/>
          </p:nvSpPr>
          <p:spPr>
            <a:xfrm>
              <a:off x="25400" y="25400"/>
              <a:ext cx="21670390" cy="10801858"/>
            </a:xfrm>
            <a:custGeom>
              <a:avLst/>
              <a:gdLst/>
              <a:ahLst/>
              <a:cxnLst/>
              <a:rect l="l" t="t" r="r" b="b"/>
              <a:pathLst>
                <a:path w="21670390" h="10801858">
                  <a:moveTo>
                    <a:pt x="0" y="685927"/>
                  </a:moveTo>
                  <a:cubicBezTo>
                    <a:pt x="0" y="307086"/>
                    <a:pt x="307848" y="0"/>
                    <a:pt x="687578" y="0"/>
                  </a:cubicBezTo>
                  <a:lnTo>
                    <a:pt x="20982812" y="0"/>
                  </a:lnTo>
                  <a:cubicBezTo>
                    <a:pt x="21362543" y="0"/>
                    <a:pt x="21670390" y="307086"/>
                    <a:pt x="21670390" y="685927"/>
                  </a:cubicBezTo>
                  <a:lnTo>
                    <a:pt x="21670390" y="10115931"/>
                  </a:lnTo>
                  <a:cubicBezTo>
                    <a:pt x="21670390" y="10494773"/>
                    <a:pt x="21362543" y="10801858"/>
                    <a:pt x="20982812" y="10801858"/>
                  </a:cubicBezTo>
                  <a:lnTo>
                    <a:pt x="687578" y="10801858"/>
                  </a:lnTo>
                  <a:cubicBezTo>
                    <a:pt x="307848" y="10801858"/>
                    <a:pt x="0" y="10494772"/>
                    <a:pt x="0" y="10115931"/>
                  </a:cubicBezTo>
                  <a:close/>
                </a:path>
              </a:pathLst>
            </a:custGeom>
            <a:gradFill rotWithShape="1">
              <a:gsLst>
                <a:gs pos="78000">
                  <a:srgbClr val="F2F2F2">
                    <a:alpha val="100000"/>
                  </a:srgbClr>
                </a:gs>
                <a:gs pos="90000">
                  <a:srgbClr val="74C4E9">
                    <a:alpha val="100000"/>
                  </a:srgbClr>
                </a:gs>
                <a:gs pos="100000">
                  <a:srgbClr val="74C4E9">
                    <a:alpha val="100000"/>
                  </a:srgbClr>
                </a:gs>
              </a:gsLst>
              <a:lin ang="5400000"/>
            </a:gradFill>
          </p:spPr>
          <p:txBody>
            <a:bodyPr/>
            <a:lstStyle/>
            <a:p>
              <a:endParaRPr lang="es-CO"/>
            </a:p>
          </p:txBody>
        </p:sp>
        <p:sp>
          <p:nvSpPr>
            <p:cNvPr id="4" name="Freeform 4"/>
            <p:cNvSpPr/>
            <p:nvPr/>
          </p:nvSpPr>
          <p:spPr>
            <a:xfrm>
              <a:off x="0" y="0"/>
              <a:ext cx="21721190" cy="10852658"/>
            </a:xfrm>
            <a:custGeom>
              <a:avLst/>
              <a:gdLst/>
              <a:ahLst/>
              <a:cxnLst/>
              <a:rect l="l" t="t" r="r" b="b"/>
              <a:pathLst>
                <a:path w="21721190" h="10852658">
                  <a:moveTo>
                    <a:pt x="0" y="711327"/>
                  </a:moveTo>
                  <a:cubicBezTo>
                    <a:pt x="0" y="318389"/>
                    <a:pt x="319278" y="0"/>
                    <a:pt x="712978" y="0"/>
                  </a:cubicBezTo>
                  <a:lnTo>
                    <a:pt x="21008212" y="0"/>
                  </a:lnTo>
                  <a:lnTo>
                    <a:pt x="21008212" y="25400"/>
                  </a:lnTo>
                  <a:lnTo>
                    <a:pt x="21008212" y="0"/>
                  </a:lnTo>
                  <a:cubicBezTo>
                    <a:pt x="21401912" y="0"/>
                    <a:pt x="21721190" y="318389"/>
                    <a:pt x="21721190" y="711327"/>
                  </a:cubicBezTo>
                  <a:lnTo>
                    <a:pt x="21695790" y="711327"/>
                  </a:lnTo>
                  <a:lnTo>
                    <a:pt x="21721190" y="711327"/>
                  </a:lnTo>
                  <a:lnTo>
                    <a:pt x="21721190" y="10141331"/>
                  </a:lnTo>
                  <a:lnTo>
                    <a:pt x="21695790" y="10141331"/>
                  </a:lnTo>
                  <a:lnTo>
                    <a:pt x="21721190" y="10141331"/>
                  </a:lnTo>
                  <a:cubicBezTo>
                    <a:pt x="21721190" y="10534269"/>
                    <a:pt x="21401912" y="10852658"/>
                    <a:pt x="21008212" y="10852658"/>
                  </a:cubicBezTo>
                  <a:lnTo>
                    <a:pt x="21008212" y="10827258"/>
                  </a:lnTo>
                  <a:lnTo>
                    <a:pt x="21008212" y="10852658"/>
                  </a:lnTo>
                  <a:lnTo>
                    <a:pt x="712978" y="10852658"/>
                  </a:lnTo>
                  <a:lnTo>
                    <a:pt x="712978" y="10827258"/>
                  </a:lnTo>
                  <a:lnTo>
                    <a:pt x="712978" y="10852658"/>
                  </a:lnTo>
                  <a:cubicBezTo>
                    <a:pt x="319278" y="10852658"/>
                    <a:pt x="0" y="10534269"/>
                    <a:pt x="0" y="10141331"/>
                  </a:cubicBezTo>
                  <a:lnTo>
                    <a:pt x="0" y="711327"/>
                  </a:lnTo>
                  <a:lnTo>
                    <a:pt x="25400" y="711327"/>
                  </a:lnTo>
                  <a:lnTo>
                    <a:pt x="0" y="711327"/>
                  </a:lnTo>
                  <a:moveTo>
                    <a:pt x="50800" y="711327"/>
                  </a:moveTo>
                  <a:lnTo>
                    <a:pt x="50800" y="10141331"/>
                  </a:lnTo>
                  <a:lnTo>
                    <a:pt x="25400" y="10141331"/>
                  </a:lnTo>
                  <a:lnTo>
                    <a:pt x="50800" y="10141331"/>
                  </a:lnTo>
                  <a:cubicBezTo>
                    <a:pt x="50800" y="10506075"/>
                    <a:pt x="347218" y="10801858"/>
                    <a:pt x="712978" y="10801858"/>
                  </a:cubicBezTo>
                  <a:lnTo>
                    <a:pt x="21008212" y="10801858"/>
                  </a:lnTo>
                  <a:cubicBezTo>
                    <a:pt x="21373973" y="10801858"/>
                    <a:pt x="21670390" y="10506075"/>
                    <a:pt x="21670390" y="10141331"/>
                  </a:cubicBezTo>
                  <a:lnTo>
                    <a:pt x="21670390" y="711327"/>
                  </a:lnTo>
                  <a:cubicBezTo>
                    <a:pt x="21670390" y="346583"/>
                    <a:pt x="21373973" y="50800"/>
                    <a:pt x="21008212" y="50800"/>
                  </a:cubicBezTo>
                  <a:lnTo>
                    <a:pt x="712978" y="50800"/>
                  </a:lnTo>
                  <a:lnTo>
                    <a:pt x="712978" y="25400"/>
                  </a:lnTo>
                  <a:lnTo>
                    <a:pt x="712978" y="50800"/>
                  </a:lnTo>
                  <a:cubicBezTo>
                    <a:pt x="347218" y="50800"/>
                    <a:pt x="50800" y="346583"/>
                    <a:pt x="50800" y="711327"/>
                  </a:cubicBezTo>
                  <a:close/>
                </a:path>
              </a:pathLst>
            </a:custGeom>
            <a:solidFill>
              <a:srgbClr val="A6CAEC"/>
            </a:solidFill>
          </p:spPr>
          <p:txBody>
            <a:bodyPr/>
            <a:lstStyle/>
            <a:p>
              <a:endParaRPr lang="es-CO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14288" y="-14288"/>
            <a:ext cx="18316575" cy="1875926"/>
            <a:chOff x="0" y="0"/>
            <a:chExt cx="24422100" cy="2501234"/>
          </a:xfrm>
        </p:grpSpPr>
        <p:sp>
          <p:nvSpPr>
            <p:cNvPr id="6" name="Freeform 6"/>
            <p:cNvSpPr/>
            <p:nvPr/>
          </p:nvSpPr>
          <p:spPr>
            <a:xfrm>
              <a:off x="19050" y="19050"/>
              <a:ext cx="24384000" cy="2463159"/>
            </a:xfrm>
            <a:custGeom>
              <a:avLst/>
              <a:gdLst/>
              <a:ahLst/>
              <a:cxnLst/>
              <a:rect l="l" t="t" r="r" b="b"/>
              <a:pathLst>
                <a:path w="24384000" h="2463159">
                  <a:moveTo>
                    <a:pt x="0" y="0"/>
                  </a:moveTo>
                  <a:lnTo>
                    <a:pt x="24384000" y="0"/>
                  </a:lnTo>
                  <a:lnTo>
                    <a:pt x="24384000" y="2463159"/>
                  </a:lnTo>
                  <a:lnTo>
                    <a:pt x="0" y="2463159"/>
                  </a:lnTo>
                  <a:close/>
                </a:path>
              </a:pathLst>
            </a:custGeom>
            <a:solidFill>
              <a:srgbClr val="F2F2F2"/>
            </a:solidFill>
          </p:spPr>
          <p:txBody>
            <a:bodyPr/>
            <a:lstStyle/>
            <a:p>
              <a:endParaRPr lang="es-CO"/>
            </a:p>
          </p:txBody>
        </p:sp>
        <p:sp>
          <p:nvSpPr>
            <p:cNvPr id="7" name="Freeform 7"/>
            <p:cNvSpPr/>
            <p:nvPr/>
          </p:nvSpPr>
          <p:spPr>
            <a:xfrm>
              <a:off x="0" y="0"/>
              <a:ext cx="24422100" cy="2501259"/>
            </a:xfrm>
            <a:custGeom>
              <a:avLst/>
              <a:gdLst/>
              <a:ahLst/>
              <a:cxnLst/>
              <a:rect l="l" t="t" r="r" b="b"/>
              <a:pathLst>
                <a:path w="24422100" h="2501259">
                  <a:moveTo>
                    <a:pt x="19050" y="0"/>
                  </a:moveTo>
                  <a:lnTo>
                    <a:pt x="24403050" y="0"/>
                  </a:lnTo>
                  <a:cubicBezTo>
                    <a:pt x="24413590" y="0"/>
                    <a:pt x="24422100" y="8509"/>
                    <a:pt x="24422100" y="19050"/>
                  </a:cubicBezTo>
                  <a:lnTo>
                    <a:pt x="24422100" y="2482209"/>
                  </a:lnTo>
                  <a:cubicBezTo>
                    <a:pt x="24422100" y="2492750"/>
                    <a:pt x="24413590" y="2501259"/>
                    <a:pt x="24403050" y="2501259"/>
                  </a:cubicBezTo>
                  <a:lnTo>
                    <a:pt x="19050" y="2501259"/>
                  </a:lnTo>
                  <a:cubicBezTo>
                    <a:pt x="8509" y="2501259"/>
                    <a:pt x="0" y="2492750"/>
                    <a:pt x="0" y="2482209"/>
                  </a:cubicBezTo>
                  <a:lnTo>
                    <a:pt x="0" y="19050"/>
                  </a:lnTo>
                  <a:cubicBezTo>
                    <a:pt x="0" y="8509"/>
                    <a:pt x="8509" y="0"/>
                    <a:pt x="19050" y="0"/>
                  </a:cubicBezTo>
                  <a:moveTo>
                    <a:pt x="19050" y="38100"/>
                  </a:moveTo>
                  <a:lnTo>
                    <a:pt x="19050" y="19050"/>
                  </a:lnTo>
                  <a:lnTo>
                    <a:pt x="38100" y="19050"/>
                  </a:lnTo>
                  <a:lnTo>
                    <a:pt x="38100" y="2482209"/>
                  </a:lnTo>
                  <a:lnTo>
                    <a:pt x="19050" y="2482209"/>
                  </a:lnTo>
                  <a:lnTo>
                    <a:pt x="19050" y="2463160"/>
                  </a:lnTo>
                  <a:lnTo>
                    <a:pt x="24403050" y="2463160"/>
                  </a:lnTo>
                  <a:lnTo>
                    <a:pt x="24403050" y="2482209"/>
                  </a:lnTo>
                  <a:lnTo>
                    <a:pt x="24384000" y="2482209"/>
                  </a:lnTo>
                  <a:lnTo>
                    <a:pt x="24384000" y="19050"/>
                  </a:lnTo>
                  <a:lnTo>
                    <a:pt x="24403050" y="19050"/>
                  </a:lnTo>
                  <a:lnTo>
                    <a:pt x="24403050" y="38100"/>
                  </a:lnTo>
                  <a:lnTo>
                    <a:pt x="19050" y="3810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/>
            <a:lstStyle/>
            <a:p>
              <a:endParaRPr lang="es-CO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0"/>
              <a:ext cx="24422100" cy="25012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320"/>
                </a:lnSpc>
              </a:pPr>
              <a:r>
                <a:rPr lang="en-US" sz="3600" b="1">
                  <a:solidFill>
                    <a:srgbClr val="2C3E50"/>
                  </a:solidFill>
                  <a:latin typeface="Aptos Bold"/>
                  <a:ea typeface="Aptos Bold"/>
                  <a:cs typeface="Aptos Bold"/>
                  <a:sym typeface="Aptos Bold"/>
                </a:rPr>
                <a:t>El Taller de la Familia</a:t>
              </a:r>
            </a:p>
            <a:p>
              <a:pPr algn="ctr">
                <a:lnSpc>
                  <a:spcPts val="3240"/>
                </a:lnSpc>
              </a:pPr>
              <a:r>
                <a:rPr lang="en-US" sz="2700">
                  <a:solidFill>
                    <a:srgbClr val="808080"/>
                  </a:solidFill>
                  <a:latin typeface="Aptos"/>
                  <a:ea typeface="Aptos"/>
                  <a:cs typeface="Aptos"/>
                  <a:sym typeface="Aptos"/>
                </a:rPr>
                <a:t>Para construir el hogar</a:t>
              </a:r>
            </a:p>
          </p:txBody>
        </p:sp>
      </p:grpSp>
      <p:sp>
        <p:nvSpPr>
          <p:cNvPr id="9" name="Freeform 9" descr="Una torre con un reloj en lo alto de una casa  El contenido generado por IA puede ser incorrecto."/>
          <p:cNvSpPr/>
          <p:nvPr/>
        </p:nvSpPr>
        <p:spPr>
          <a:xfrm>
            <a:off x="1017641" y="338252"/>
            <a:ext cx="1825466" cy="1216971"/>
          </a:xfrm>
          <a:custGeom>
            <a:avLst/>
            <a:gdLst/>
            <a:ahLst/>
            <a:cxnLst/>
            <a:rect l="l" t="t" r="r" b="b"/>
            <a:pathLst>
              <a:path w="1825466" h="1216971">
                <a:moveTo>
                  <a:pt x="0" y="0"/>
                </a:moveTo>
                <a:lnTo>
                  <a:pt x="1825467" y="0"/>
                </a:lnTo>
                <a:lnTo>
                  <a:pt x="1825467" y="1216971"/>
                </a:lnTo>
                <a:lnTo>
                  <a:pt x="0" y="121697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grpSp>
        <p:nvGrpSpPr>
          <p:cNvPr id="10" name="Group 10"/>
          <p:cNvGrpSpPr/>
          <p:nvPr/>
        </p:nvGrpSpPr>
        <p:grpSpPr>
          <a:xfrm>
            <a:off x="8276339" y="1515037"/>
            <a:ext cx="1754134" cy="589016"/>
            <a:chOff x="0" y="0"/>
            <a:chExt cx="2338845" cy="785355"/>
          </a:xfrm>
        </p:grpSpPr>
        <p:sp>
          <p:nvSpPr>
            <p:cNvPr id="11" name="Freeform 11"/>
            <p:cNvSpPr/>
            <p:nvPr/>
          </p:nvSpPr>
          <p:spPr>
            <a:xfrm>
              <a:off x="19050" y="19050"/>
              <a:ext cx="2300859" cy="747268"/>
            </a:xfrm>
            <a:custGeom>
              <a:avLst/>
              <a:gdLst/>
              <a:ahLst/>
              <a:cxnLst/>
              <a:rect l="l" t="t" r="r" b="b"/>
              <a:pathLst>
                <a:path w="2300859" h="747268">
                  <a:moveTo>
                    <a:pt x="370205" y="0"/>
                  </a:moveTo>
                  <a:lnTo>
                    <a:pt x="1930654" y="0"/>
                  </a:lnTo>
                  <a:cubicBezTo>
                    <a:pt x="2135124" y="0"/>
                    <a:pt x="2300859" y="167259"/>
                    <a:pt x="2300859" y="373634"/>
                  </a:cubicBezTo>
                  <a:cubicBezTo>
                    <a:pt x="2300859" y="580009"/>
                    <a:pt x="2135124" y="747268"/>
                    <a:pt x="1930654" y="747268"/>
                  </a:cubicBezTo>
                  <a:lnTo>
                    <a:pt x="370205" y="747268"/>
                  </a:lnTo>
                  <a:cubicBezTo>
                    <a:pt x="165735" y="747268"/>
                    <a:pt x="0" y="580009"/>
                    <a:pt x="0" y="373634"/>
                  </a:cubicBezTo>
                  <a:cubicBezTo>
                    <a:pt x="0" y="167259"/>
                    <a:pt x="165735" y="0"/>
                    <a:pt x="370205" y="0"/>
                  </a:cubicBezTo>
                  <a:close/>
                </a:path>
              </a:pathLst>
            </a:custGeom>
            <a:solidFill>
              <a:srgbClr val="0F9ED5"/>
            </a:solidFill>
          </p:spPr>
          <p:txBody>
            <a:bodyPr/>
            <a:lstStyle/>
            <a:p>
              <a:endParaRPr lang="es-CO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0" y="0"/>
              <a:ext cx="2338959" cy="785368"/>
            </a:xfrm>
            <a:custGeom>
              <a:avLst/>
              <a:gdLst/>
              <a:ahLst/>
              <a:cxnLst/>
              <a:rect l="l" t="t" r="r" b="b"/>
              <a:pathLst>
                <a:path w="2338959" h="785368">
                  <a:moveTo>
                    <a:pt x="389255" y="0"/>
                  </a:moveTo>
                  <a:lnTo>
                    <a:pt x="1949704" y="0"/>
                  </a:lnTo>
                  <a:lnTo>
                    <a:pt x="1949704" y="19050"/>
                  </a:lnTo>
                  <a:lnTo>
                    <a:pt x="1949704" y="0"/>
                  </a:lnTo>
                  <a:lnTo>
                    <a:pt x="1949704" y="19050"/>
                  </a:lnTo>
                  <a:lnTo>
                    <a:pt x="1949704" y="0"/>
                  </a:lnTo>
                  <a:cubicBezTo>
                    <a:pt x="2164842" y="0"/>
                    <a:pt x="2338959" y="176022"/>
                    <a:pt x="2338959" y="392684"/>
                  </a:cubicBezTo>
                  <a:lnTo>
                    <a:pt x="2319909" y="392684"/>
                  </a:lnTo>
                  <a:lnTo>
                    <a:pt x="2338959" y="392684"/>
                  </a:lnTo>
                  <a:cubicBezTo>
                    <a:pt x="2338959" y="609346"/>
                    <a:pt x="2164842" y="785368"/>
                    <a:pt x="1949704" y="785368"/>
                  </a:cubicBezTo>
                  <a:lnTo>
                    <a:pt x="1949704" y="766318"/>
                  </a:lnTo>
                  <a:lnTo>
                    <a:pt x="1949704" y="785368"/>
                  </a:lnTo>
                  <a:lnTo>
                    <a:pt x="389255" y="785368"/>
                  </a:lnTo>
                  <a:lnTo>
                    <a:pt x="389255" y="766318"/>
                  </a:lnTo>
                  <a:lnTo>
                    <a:pt x="389255" y="785368"/>
                  </a:lnTo>
                  <a:lnTo>
                    <a:pt x="389255" y="766318"/>
                  </a:lnTo>
                  <a:lnTo>
                    <a:pt x="389255" y="785368"/>
                  </a:lnTo>
                  <a:cubicBezTo>
                    <a:pt x="174117" y="785368"/>
                    <a:pt x="0" y="609346"/>
                    <a:pt x="0" y="392684"/>
                  </a:cubicBezTo>
                  <a:cubicBezTo>
                    <a:pt x="0" y="176022"/>
                    <a:pt x="174117" y="0"/>
                    <a:pt x="389255" y="0"/>
                  </a:cubicBezTo>
                  <a:lnTo>
                    <a:pt x="389255" y="19050"/>
                  </a:lnTo>
                  <a:lnTo>
                    <a:pt x="389255" y="0"/>
                  </a:lnTo>
                  <a:moveTo>
                    <a:pt x="389255" y="38100"/>
                  </a:moveTo>
                  <a:lnTo>
                    <a:pt x="389255" y="19050"/>
                  </a:lnTo>
                  <a:lnTo>
                    <a:pt x="389255" y="38100"/>
                  </a:lnTo>
                  <a:cubicBezTo>
                    <a:pt x="195453" y="38100"/>
                    <a:pt x="38100" y="196723"/>
                    <a:pt x="38100" y="392684"/>
                  </a:cubicBezTo>
                  <a:lnTo>
                    <a:pt x="19050" y="392684"/>
                  </a:lnTo>
                  <a:lnTo>
                    <a:pt x="38100" y="392684"/>
                  </a:lnTo>
                  <a:cubicBezTo>
                    <a:pt x="38100" y="588645"/>
                    <a:pt x="195453" y="747268"/>
                    <a:pt x="389255" y="747268"/>
                  </a:cubicBezTo>
                  <a:lnTo>
                    <a:pt x="1949704" y="747268"/>
                  </a:lnTo>
                  <a:cubicBezTo>
                    <a:pt x="2143379" y="747268"/>
                    <a:pt x="2300859" y="588645"/>
                    <a:pt x="2300859" y="392684"/>
                  </a:cubicBezTo>
                  <a:cubicBezTo>
                    <a:pt x="2300859" y="196723"/>
                    <a:pt x="2143379" y="38100"/>
                    <a:pt x="1949704" y="38100"/>
                  </a:cubicBezTo>
                  <a:lnTo>
                    <a:pt x="389255" y="38100"/>
                  </a:lnTo>
                  <a:close/>
                </a:path>
              </a:pathLst>
            </a:custGeom>
            <a:solidFill>
              <a:srgbClr val="024059"/>
            </a:solidFill>
          </p:spPr>
          <p:txBody>
            <a:bodyPr/>
            <a:lstStyle/>
            <a:p>
              <a:endParaRPr lang="es-CO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0"/>
              <a:ext cx="2338845" cy="7853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40"/>
                </a:lnSpc>
              </a:pPr>
              <a:r>
                <a:rPr lang="en-US" sz="2700">
                  <a:solidFill>
                    <a:srgbClr val="FFFFFF"/>
                  </a:solidFill>
                  <a:latin typeface="Aptos"/>
                  <a:ea typeface="Aptos"/>
                  <a:cs typeface="Aptos"/>
                  <a:sym typeface="Aptos"/>
                </a:rPr>
                <a:t>Tema #</a:t>
              </a:r>
            </a:p>
          </p:txBody>
        </p:sp>
      </p:grpSp>
      <p:sp>
        <p:nvSpPr>
          <p:cNvPr id="14" name="AutoShape 14"/>
          <p:cNvSpPr/>
          <p:nvPr/>
        </p:nvSpPr>
        <p:spPr>
          <a:xfrm rot="7080">
            <a:off x="2202104" y="2797740"/>
            <a:ext cx="13906833" cy="0"/>
          </a:xfrm>
          <a:prstGeom prst="line">
            <a:avLst/>
          </a:prstGeom>
          <a:ln w="19050" cap="rnd">
            <a:solidFill>
              <a:srgbClr val="0F9ED5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CO"/>
          </a:p>
        </p:txBody>
      </p:sp>
      <p:sp>
        <p:nvSpPr>
          <p:cNvPr id="15" name="Freeform 15"/>
          <p:cNvSpPr/>
          <p:nvPr/>
        </p:nvSpPr>
        <p:spPr>
          <a:xfrm>
            <a:off x="15476672" y="121890"/>
            <a:ext cx="1812746" cy="1649694"/>
          </a:xfrm>
          <a:custGeom>
            <a:avLst/>
            <a:gdLst/>
            <a:ahLst/>
            <a:cxnLst/>
            <a:rect l="l" t="t" r="r" b="b"/>
            <a:pathLst>
              <a:path w="1812746" h="1649694">
                <a:moveTo>
                  <a:pt x="0" y="0"/>
                </a:moveTo>
                <a:lnTo>
                  <a:pt x="1812746" y="0"/>
                </a:lnTo>
                <a:lnTo>
                  <a:pt x="1812746" y="1649695"/>
                </a:lnTo>
                <a:lnTo>
                  <a:pt x="0" y="164969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grpSp>
        <p:nvGrpSpPr>
          <p:cNvPr id="16" name="Group 16"/>
          <p:cNvGrpSpPr/>
          <p:nvPr/>
        </p:nvGrpSpPr>
        <p:grpSpPr>
          <a:xfrm>
            <a:off x="4407312" y="4293192"/>
            <a:ext cx="7738054" cy="1539438"/>
            <a:chOff x="0" y="0"/>
            <a:chExt cx="3544834" cy="705223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3544834" cy="705223"/>
            </a:xfrm>
            <a:custGeom>
              <a:avLst/>
              <a:gdLst/>
              <a:ahLst/>
              <a:cxnLst/>
              <a:rect l="l" t="t" r="r" b="b"/>
              <a:pathLst>
                <a:path w="3544834" h="705223">
                  <a:moveTo>
                    <a:pt x="0" y="0"/>
                  </a:moveTo>
                  <a:lnTo>
                    <a:pt x="3544834" y="0"/>
                  </a:lnTo>
                  <a:lnTo>
                    <a:pt x="3544834" y="705223"/>
                  </a:lnTo>
                  <a:lnTo>
                    <a:pt x="0" y="705223"/>
                  </a:lnTo>
                  <a:close/>
                </a:path>
              </a:pathLst>
            </a:custGeom>
            <a:blipFill>
              <a:blip r:embed="rId4"/>
              <a:stretch>
                <a:fillRect l="-48" r="-48"/>
              </a:stretch>
            </a:blipFill>
          </p:spPr>
          <p:txBody>
            <a:bodyPr/>
            <a:lstStyle/>
            <a:p>
              <a:endParaRPr lang="es-CO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3011289" y="6107698"/>
            <a:ext cx="11236253" cy="1317449"/>
            <a:chOff x="0" y="0"/>
            <a:chExt cx="5884021" cy="689901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5884021" cy="689901"/>
            </a:xfrm>
            <a:custGeom>
              <a:avLst/>
              <a:gdLst/>
              <a:ahLst/>
              <a:cxnLst/>
              <a:rect l="l" t="t" r="r" b="b"/>
              <a:pathLst>
                <a:path w="5884021" h="689901">
                  <a:moveTo>
                    <a:pt x="0" y="0"/>
                  </a:moveTo>
                  <a:lnTo>
                    <a:pt x="5884021" y="0"/>
                  </a:lnTo>
                  <a:lnTo>
                    <a:pt x="5884021" y="689901"/>
                  </a:lnTo>
                  <a:lnTo>
                    <a:pt x="0" y="689901"/>
                  </a:lnTo>
                  <a:close/>
                </a:path>
              </a:pathLst>
            </a:custGeom>
            <a:blipFill>
              <a:blip r:embed="rId5"/>
              <a:stretch>
                <a:fillRect t="-2771" b="-2771"/>
              </a:stretch>
            </a:blipFill>
          </p:spPr>
          <p:txBody>
            <a:bodyPr/>
            <a:lstStyle/>
            <a:p>
              <a:endParaRPr lang="es-CO"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3466607" y="2188627"/>
            <a:ext cx="12194166" cy="7293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84"/>
              </a:lnSpc>
            </a:pPr>
            <a:r>
              <a:rPr lang="en-US" sz="2404" b="1">
                <a:solidFill>
                  <a:srgbClr val="2C3E50"/>
                </a:solidFill>
                <a:latin typeface="Aptos Bold"/>
                <a:ea typeface="Aptos Bold"/>
                <a:cs typeface="Aptos Bold"/>
                <a:sym typeface="Aptos Bold"/>
              </a:rPr>
              <a:t>EN LA SALUD Y LA ENFERMEDAD:  “ EL FUTURO CUIDADOR EN EL MATRIMONIO”</a:t>
            </a:r>
          </a:p>
          <a:p>
            <a:pPr algn="ctr">
              <a:lnSpc>
                <a:spcPts val="2884"/>
              </a:lnSpc>
            </a:pPr>
            <a:endParaRPr lang="en-US" sz="2404" b="1">
              <a:solidFill>
                <a:srgbClr val="2C3E50"/>
              </a:solidFill>
              <a:latin typeface="Aptos Bold"/>
              <a:ea typeface="Aptos Bold"/>
              <a:cs typeface="Aptos Bold"/>
              <a:sym typeface="Aptos Bold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2843108" y="3351375"/>
            <a:ext cx="11692930" cy="666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71540" lvl="1" indent="-485770" algn="l">
              <a:lnSpc>
                <a:spcPts val="5399"/>
              </a:lnSpc>
              <a:spcBef>
                <a:spcPct val="0"/>
              </a:spcBef>
              <a:buAutoNum type="arabicPeriod"/>
            </a:pPr>
            <a:r>
              <a:rPr lang="en-US" sz="4499">
                <a:solidFill>
                  <a:srgbClr val="2C3E50"/>
                </a:solidFill>
                <a:latin typeface="Aptos"/>
                <a:ea typeface="Aptos"/>
                <a:cs typeface="Aptos"/>
                <a:sym typeface="Aptos"/>
              </a:rPr>
              <a:t>¿Qué entendemos por salud y enfermedad?</a:t>
            </a:r>
          </a:p>
        </p:txBody>
      </p:sp>
      <p:sp>
        <p:nvSpPr>
          <p:cNvPr id="22" name="Freeform 22" descr="Logotipo  Descripción generada automáticamente"/>
          <p:cNvSpPr/>
          <p:nvPr/>
        </p:nvSpPr>
        <p:spPr>
          <a:xfrm>
            <a:off x="8471840" y="8796747"/>
            <a:ext cx="1344330" cy="1350140"/>
          </a:xfrm>
          <a:custGeom>
            <a:avLst/>
            <a:gdLst/>
            <a:ahLst/>
            <a:cxnLst/>
            <a:rect l="l" t="t" r="r" b="b"/>
            <a:pathLst>
              <a:path w="1344330" h="1350140">
                <a:moveTo>
                  <a:pt x="0" y="0"/>
                </a:moveTo>
                <a:lnTo>
                  <a:pt x="1344330" y="0"/>
                </a:lnTo>
                <a:lnTo>
                  <a:pt x="1344330" y="1350140"/>
                </a:lnTo>
                <a:lnTo>
                  <a:pt x="0" y="135014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59" b="-59"/>
            </a:stretch>
          </a:blipFill>
        </p:spPr>
        <p:txBody>
          <a:bodyPr/>
          <a:lstStyle/>
          <a:p>
            <a:endParaRPr lang="es-CO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0F8FD">
                <a:alpha val="100000"/>
              </a:srgbClr>
            </a:gs>
            <a:gs pos="61000">
              <a:srgbClr val="74C4E9">
                <a:alpha val="100000"/>
              </a:srgbClr>
            </a:gs>
            <a:gs pos="100000">
              <a:srgbClr val="74C4E9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3002561"/>
            <a:ext cx="16290827" cy="8139494"/>
            <a:chOff x="0" y="0"/>
            <a:chExt cx="21721102" cy="10852658"/>
          </a:xfrm>
        </p:grpSpPr>
        <p:sp>
          <p:nvSpPr>
            <p:cNvPr id="3" name="Freeform 3"/>
            <p:cNvSpPr/>
            <p:nvPr/>
          </p:nvSpPr>
          <p:spPr>
            <a:xfrm>
              <a:off x="25400" y="25400"/>
              <a:ext cx="21670390" cy="10801858"/>
            </a:xfrm>
            <a:custGeom>
              <a:avLst/>
              <a:gdLst/>
              <a:ahLst/>
              <a:cxnLst/>
              <a:rect l="l" t="t" r="r" b="b"/>
              <a:pathLst>
                <a:path w="21670390" h="10801858">
                  <a:moveTo>
                    <a:pt x="0" y="685927"/>
                  </a:moveTo>
                  <a:cubicBezTo>
                    <a:pt x="0" y="307086"/>
                    <a:pt x="307848" y="0"/>
                    <a:pt x="687578" y="0"/>
                  </a:cubicBezTo>
                  <a:lnTo>
                    <a:pt x="20982812" y="0"/>
                  </a:lnTo>
                  <a:cubicBezTo>
                    <a:pt x="21362543" y="0"/>
                    <a:pt x="21670390" y="307086"/>
                    <a:pt x="21670390" y="685927"/>
                  </a:cubicBezTo>
                  <a:lnTo>
                    <a:pt x="21670390" y="10115931"/>
                  </a:lnTo>
                  <a:cubicBezTo>
                    <a:pt x="21670390" y="10494773"/>
                    <a:pt x="21362543" y="10801858"/>
                    <a:pt x="20982812" y="10801858"/>
                  </a:cubicBezTo>
                  <a:lnTo>
                    <a:pt x="687578" y="10801858"/>
                  </a:lnTo>
                  <a:cubicBezTo>
                    <a:pt x="307848" y="10801858"/>
                    <a:pt x="0" y="10494772"/>
                    <a:pt x="0" y="10115931"/>
                  </a:cubicBezTo>
                  <a:close/>
                </a:path>
              </a:pathLst>
            </a:custGeom>
            <a:gradFill rotWithShape="1">
              <a:gsLst>
                <a:gs pos="78000">
                  <a:srgbClr val="F2F2F2">
                    <a:alpha val="100000"/>
                  </a:srgbClr>
                </a:gs>
                <a:gs pos="90000">
                  <a:srgbClr val="74C4E9">
                    <a:alpha val="100000"/>
                  </a:srgbClr>
                </a:gs>
                <a:gs pos="100000">
                  <a:srgbClr val="74C4E9">
                    <a:alpha val="100000"/>
                  </a:srgbClr>
                </a:gs>
              </a:gsLst>
              <a:lin ang="5400000"/>
            </a:gradFill>
          </p:spPr>
          <p:txBody>
            <a:bodyPr/>
            <a:lstStyle/>
            <a:p>
              <a:endParaRPr lang="es-CO"/>
            </a:p>
          </p:txBody>
        </p:sp>
        <p:sp>
          <p:nvSpPr>
            <p:cNvPr id="4" name="Freeform 4"/>
            <p:cNvSpPr/>
            <p:nvPr/>
          </p:nvSpPr>
          <p:spPr>
            <a:xfrm>
              <a:off x="0" y="0"/>
              <a:ext cx="21721190" cy="10852658"/>
            </a:xfrm>
            <a:custGeom>
              <a:avLst/>
              <a:gdLst/>
              <a:ahLst/>
              <a:cxnLst/>
              <a:rect l="l" t="t" r="r" b="b"/>
              <a:pathLst>
                <a:path w="21721190" h="10852658">
                  <a:moveTo>
                    <a:pt x="0" y="711327"/>
                  </a:moveTo>
                  <a:cubicBezTo>
                    <a:pt x="0" y="318389"/>
                    <a:pt x="319278" y="0"/>
                    <a:pt x="712978" y="0"/>
                  </a:cubicBezTo>
                  <a:lnTo>
                    <a:pt x="21008212" y="0"/>
                  </a:lnTo>
                  <a:lnTo>
                    <a:pt x="21008212" y="25400"/>
                  </a:lnTo>
                  <a:lnTo>
                    <a:pt x="21008212" y="0"/>
                  </a:lnTo>
                  <a:cubicBezTo>
                    <a:pt x="21401912" y="0"/>
                    <a:pt x="21721190" y="318389"/>
                    <a:pt x="21721190" y="711327"/>
                  </a:cubicBezTo>
                  <a:lnTo>
                    <a:pt x="21695790" y="711327"/>
                  </a:lnTo>
                  <a:lnTo>
                    <a:pt x="21721190" y="711327"/>
                  </a:lnTo>
                  <a:lnTo>
                    <a:pt x="21721190" y="10141331"/>
                  </a:lnTo>
                  <a:lnTo>
                    <a:pt x="21695790" y="10141331"/>
                  </a:lnTo>
                  <a:lnTo>
                    <a:pt x="21721190" y="10141331"/>
                  </a:lnTo>
                  <a:cubicBezTo>
                    <a:pt x="21721190" y="10534269"/>
                    <a:pt x="21401912" y="10852658"/>
                    <a:pt x="21008212" y="10852658"/>
                  </a:cubicBezTo>
                  <a:lnTo>
                    <a:pt x="21008212" y="10827258"/>
                  </a:lnTo>
                  <a:lnTo>
                    <a:pt x="21008212" y="10852658"/>
                  </a:lnTo>
                  <a:lnTo>
                    <a:pt x="712978" y="10852658"/>
                  </a:lnTo>
                  <a:lnTo>
                    <a:pt x="712978" y="10827258"/>
                  </a:lnTo>
                  <a:lnTo>
                    <a:pt x="712978" y="10852658"/>
                  </a:lnTo>
                  <a:cubicBezTo>
                    <a:pt x="319278" y="10852658"/>
                    <a:pt x="0" y="10534269"/>
                    <a:pt x="0" y="10141331"/>
                  </a:cubicBezTo>
                  <a:lnTo>
                    <a:pt x="0" y="711327"/>
                  </a:lnTo>
                  <a:lnTo>
                    <a:pt x="25400" y="711327"/>
                  </a:lnTo>
                  <a:lnTo>
                    <a:pt x="0" y="711327"/>
                  </a:lnTo>
                  <a:moveTo>
                    <a:pt x="50800" y="711327"/>
                  </a:moveTo>
                  <a:lnTo>
                    <a:pt x="50800" y="10141331"/>
                  </a:lnTo>
                  <a:lnTo>
                    <a:pt x="25400" y="10141331"/>
                  </a:lnTo>
                  <a:lnTo>
                    <a:pt x="50800" y="10141331"/>
                  </a:lnTo>
                  <a:cubicBezTo>
                    <a:pt x="50800" y="10506075"/>
                    <a:pt x="347218" y="10801858"/>
                    <a:pt x="712978" y="10801858"/>
                  </a:cubicBezTo>
                  <a:lnTo>
                    <a:pt x="21008212" y="10801858"/>
                  </a:lnTo>
                  <a:cubicBezTo>
                    <a:pt x="21373973" y="10801858"/>
                    <a:pt x="21670390" y="10506075"/>
                    <a:pt x="21670390" y="10141331"/>
                  </a:cubicBezTo>
                  <a:lnTo>
                    <a:pt x="21670390" y="711327"/>
                  </a:lnTo>
                  <a:cubicBezTo>
                    <a:pt x="21670390" y="346583"/>
                    <a:pt x="21373973" y="50800"/>
                    <a:pt x="21008212" y="50800"/>
                  </a:cubicBezTo>
                  <a:lnTo>
                    <a:pt x="712978" y="50800"/>
                  </a:lnTo>
                  <a:lnTo>
                    <a:pt x="712978" y="25400"/>
                  </a:lnTo>
                  <a:lnTo>
                    <a:pt x="712978" y="50800"/>
                  </a:lnTo>
                  <a:cubicBezTo>
                    <a:pt x="347218" y="50800"/>
                    <a:pt x="50800" y="346583"/>
                    <a:pt x="50800" y="711327"/>
                  </a:cubicBezTo>
                  <a:close/>
                </a:path>
              </a:pathLst>
            </a:custGeom>
            <a:solidFill>
              <a:srgbClr val="A6CAEC"/>
            </a:solidFill>
          </p:spPr>
          <p:txBody>
            <a:bodyPr/>
            <a:lstStyle/>
            <a:p>
              <a:endParaRPr lang="es-CO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14288" y="-14288"/>
            <a:ext cx="18316575" cy="1875926"/>
            <a:chOff x="0" y="0"/>
            <a:chExt cx="24422100" cy="2501234"/>
          </a:xfrm>
        </p:grpSpPr>
        <p:sp>
          <p:nvSpPr>
            <p:cNvPr id="6" name="Freeform 6"/>
            <p:cNvSpPr/>
            <p:nvPr/>
          </p:nvSpPr>
          <p:spPr>
            <a:xfrm>
              <a:off x="19050" y="19050"/>
              <a:ext cx="24384000" cy="2463159"/>
            </a:xfrm>
            <a:custGeom>
              <a:avLst/>
              <a:gdLst/>
              <a:ahLst/>
              <a:cxnLst/>
              <a:rect l="l" t="t" r="r" b="b"/>
              <a:pathLst>
                <a:path w="24384000" h="2463159">
                  <a:moveTo>
                    <a:pt x="0" y="0"/>
                  </a:moveTo>
                  <a:lnTo>
                    <a:pt x="24384000" y="0"/>
                  </a:lnTo>
                  <a:lnTo>
                    <a:pt x="24384000" y="2463159"/>
                  </a:lnTo>
                  <a:lnTo>
                    <a:pt x="0" y="2463159"/>
                  </a:lnTo>
                  <a:close/>
                </a:path>
              </a:pathLst>
            </a:custGeom>
            <a:solidFill>
              <a:srgbClr val="F2F2F2"/>
            </a:solidFill>
          </p:spPr>
          <p:txBody>
            <a:bodyPr/>
            <a:lstStyle/>
            <a:p>
              <a:endParaRPr lang="es-CO"/>
            </a:p>
          </p:txBody>
        </p:sp>
        <p:sp>
          <p:nvSpPr>
            <p:cNvPr id="7" name="Freeform 7"/>
            <p:cNvSpPr/>
            <p:nvPr/>
          </p:nvSpPr>
          <p:spPr>
            <a:xfrm>
              <a:off x="0" y="0"/>
              <a:ext cx="24422100" cy="2501259"/>
            </a:xfrm>
            <a:custGeom>
              <a:avLst/>
              <a:gdLst/>
              <a:ahLst/>
              <a:cxnLst/>
              <a:rect l="l" t="t" r="r" b="b"/>
              <a:pathLst>
                <a:path w="24422100" h="2501259">
                  <a:moveTo>
                    <a:pt x="19050" y="0"/>
                  </a:moveTo>
                  <a:lnTo>
                    <a:pt x="24403050" y="0"/>
                  </a:lnTo>
                  <a:cubicBezTo>
                    <a:pt x="24413590" y="0"/>
                    <a:pt x="24422100" y="8509"/>
                    <a:pt x="24422100" y="19050"/>
                  </a:cubicBezTo>
                  <a:lnTo>
                    <a:pt x="24422100" y="2482209"/>
                  </a:lnTo>
                  <a:cubicBezTo>
                    <a:pt x="24422100" y="2492750"/>
                    <a:pt x="24413590" y="2501259"/>
                    <a:pt x="24403050" y="2501259"/>
                  </a:cubicBezTo>
                  <a:lnTo>
                    <a:pt x="19050" y="2501259"/>
                  </a:lnTo>
                  <a:cubicBezTo>
                    <a:pt x="8509" y="2501259"/>
                    <a:pt x="0" y="2492750"/>
                    <a:pt x="0" y="2482209"/>
                  </a:cubicBezTo>
                  <a:lnTo>
                    <a:pt x="0" y="19050"/>
                  </a:lnTo>
                  <a:cubicBezTo>
                    <a:pt x="0" y="8509"/>
                    <a:pt x="8509" y="0"/>
                    <a:pt x="19050" y="0"/>
                  </a:cubicBezTo>
                  <a:moveTo>
                    <a:pt x="19050" y="38100"/>
                  </a:moveTo>
                  <a:lnTo>
                    <a:pt x="19050" y="19050"/>
                  </a:lnTo>
                  <a:lnTo>
                    <a:pt x="38100" y="19050"/>
                  </a:lnTo>
                  <a:lnTo>
                    <a:pt x="38100" y="2482209"/>
                  </a:lnTo>
                  <a:lnTo>
                    <a:pt x="19050" y="2482209"/>
                  </a:lnTo>
                  <a:lnTo>
                    <a:pt x="19050" y="2463160"/>
                  </a:lnTo>
                  <a:lnTo>
                    <a:pt x="24403050" y="2463160"/>
                  </a:lnTo>
                  <a:lnTo>
                    <a:pt x="24403050" y="2482209"/>
                  </a:lnTo>
                  <a:lnTo>
                    <a:pt x="24384000" y="2482209"/>
                  </a:lnTo>
                  <a:lnTo>
                    <a:pt x="24384000" y="19050"/>
                  </a:lnTo>
                  <a:lnTo>
                    <a:pt x="24403050" y="19050"/>
                  </a:lnTo>
                  <a:lnTo>
                    <a:pt x="24403050" y="38100"/>
                  </a:lnTo>
                  <a:lnTo>
                    <a:pt x="19050" y="3810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/>
            <a:lstStyle/>
            <a:p>
              <a:endParaRPr lang="es-CO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0"/>
              <a:ext cx="24422100" cy="25012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320"/>
                </a:lnSpc>
              </a:pPr>
              <a:r>
                <a:rPr lang="en-US" sz="3600" b="1">
                  <a:solidFill>
                    <a:srgbClr val="2C3E50"/>
                  </a:solidFill>
                  <a:latin typeface="Aptos Bold"/>
                  <a:ea typeface="Aptos Bold"/>
                  <a:cs typeface="Aptos Bold"/>
                  <a:sym typeface="Aptos Bold"/>
                </a:rPr>
                <a:t>El Taller de la Familia</a:t>
              </a:r>
            </a:p>
            <a:p>
              <a:pPr algn="ctr">
                <a:lnSpc>
                  <a:spcPts val="3240"/>
                </a:lnSpc>
              </a:pPr>
              <a:r>
                <a:rPr lang="en-US" sz="2700">
                  <a:solidFill>
                    <a:srgbClr val="808080"/>
                  </a:solidFill>
                  <a:latin typeface="Aptos"/>
                  <a:ea typeface="Aptos"/>
                  <a:cs typeface="Aptos"/>
                  <a:sym typeface="Aptos"/>
                </a:rPr>
                <a:t>Para construir el hogar</a:t>
              </a:r>
            </a:p>
          </p:txBody>
        </p:sp>
      </p:grpSp>
      <p:sp>
        <p:nvSpPr>
          <p:cNvPr id="9" name="Freeform 9" descr="Una torre con un reloj en lo alto de una casa  El contenido generado por IA puede ser incorrecto."/>
          <p:cNvSpPr/>
          <p:nvPr/>
        </p:nvSpPr>
        <p:spPr>
          <a:xfrm>
            <a:off x="1017641" y="338252"/>
            <a:ext cx="1825466" cy="1216971"/>
          </a:xfrm>
          <a:custGeom>
            <a:avLst/>
            <a:gdLst/>
            <a:ahLst/>
            <a:cxnLst/>
            <a:rect l="l" t="t" r="r" b="b"/>
            <a:pathLst>
              <a:path w="1825466" h="1216971">
                <a:moveTo>
                  <a:pt x="0" y="0"/>
                </a:moveTo>
                <a:lnTo>
                  <a:pt x="1825467" y="0"/>
                </a:lnTo>
                <a:lnTo>
                  <a:pt x="1825467" y="1216971"/>
                </a:lnTo>
                <a:lnTo>
                  <a:pt x="0" y="121697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grpSp>
        <p:nvGrpSpPr>
          <p:cNvPr id="10" name="Group 10"/>
          <p:cNvGrpSpPr/>
          <p:nvPr/>
        </p:nvGrpSpPr>
        <p:grpSpPr>
          <a:xfrm>
            <a:off x="8276339" y="1515037"/>
            <a:ext cx="1754134" cy="589016"/>
            <a:chOff x="0" y="0"/>
            <a:chExt cx="2338845" cy="785355"/>
          </a:xfrm>
        </p:grpSpPr>
        <p:sp>
          <p:nvSpPr>
            <p:cNvPr id="11" name="Freeform 11"/>
            <p:cNvSpPr/>
            <p:nvPr/>
          </p:nvSpPr>
          <p:spPr>
            <a:xfrm>
              <a:off x="19050" y="19050"/>
              <a:ext cx="2300859" cy="747268"/>
            </a:xfrm>
            <a:custGeom>
              <a:avLst/>
              <a:gdLst/>
              <a:ahLst/>
              <a:cxnLst/>
              <a:rect l="l" t="t" r="r" b="b"/>
              <a:pathLst>
                <a:path w="2300859" h="747268">
                  <a:moveTo>
                    <a:pt x="370205" y="0"/>
                  </a:moveTo>
                  <a:lnTo>
                    <a:pt x="1930654" y="0"/>
                  </a:lnTo>
                  <a:cubicBezTo>
                    <a:pt x="2135124" y="0"/>
                    <a:pt x="2300859" y="167259"/>
                    <a:pt x="2300859" y="373634"/>
                  </a:cubicBezTo>
                  <a:cubicBezTo>
                    <a:pt x="2300859" y="580009"/>
                    <a:pt x="2135124" y="747268"/>
                    <a:pt x="1930654" y="747268"/>
                  </a:cubicBezTo>
                  <a:lnTo>
                    <a:pt x="370205" y="747268"/>
                  </a:lnTo>
                  <a:cubicBezTo>
                    <a:pt x="165735" y="747268"/>
                    <a:pt x="0" y="580009"/>
                    <a:pt x="0" y="373634"/>
                  </a:cubicBezTo>
                  <a:cubicBezTo>
                    <a:pt x="0" y="167259"/>
                    <a:pt x="165735" y="0"/>
                    <a:pt x="370205" y="0"/>
                  </a:cubicBezTo>
                  <a:close/>
                </a:path>
              </a:pathLst>
            </a:custGeom>
            <a:solidFill>
              <a:srgbClr val="0F9ED5"/>
            </a:solidFill>
          </p:spPr>
          <p:txBody>
            <a:bodyPr/>
            <a:lstStyle/>
            <a:p>
              <a:endParaRPr lang="es-CO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0" y="0"/>
              <a:ext cx="2338959" cy="785368"/>
            </a:xfrm>
            <a:custGeom>
              <a:avLst/>
              <a:gdLst/>
              <a:ahLst/>
              <a:cxnLst/>
              <a:rect l="l" t="t" r="r" b="b"/>
              <a:pathLst>
                <a:path w="2338959" h="785368">
                  <a:moveTo>
                    <a:pt x="389255" y="0"/>
                  </a:moveTo>
                  <a:lnTo>
                    <a:pt x="1949704" y="0"/>
                  </a:lnTo>
                  <a:lnTo>
                    <a:pt x="1949704" y="19050"/>
                  </a:lnTo>
                  <a:lnTo>
                    <a:pt x="1949704" y="0"/>
                  </a:lnTo>
                  <a:lnTo>
                    <a:pt x="1949704" y="19050"/>
                  </a:lnTo>
                  <a:lnTo>
                    <a:pt x="1949704" y="0"/>
                  </a:lnTo>
                  <a:cubicBezTo>
                    <a:pt x="2164842" y="0"/>
                    <a:pt x="2338959" y="176022"/>
                    <a:pt x="2338959" y="392684"/>
                  </a:cubicBezTo>
                  <a:lnTo>
                    <a:pt x="2319909" y="392684"/>
                  </a:lnTo>
                  <a:lnTo>
                    <a:pt x="2338959" y="392684"/>
                  </a:lnTo>
                  <a:cubicBezTo>
                    <a:pt x="2338959" y="609346"/>
                    <a:pt x="2164842" y="785368"/>
                    <a:pt x="1949704" y="785368"/>
                  </a:cubicBezTo>
                  <a:lnTo>
                    <a:pt x="1949704" y="766318"/>
                  </a:lnTo>
                  <a:lnTo>
                    <a:pt x="1949704" y="785368"/>
                  </a:lnTo>
                  <a:lnTo>
                    <a:pt x="389255" y="785368"/>
                  </a:lnTo>
                  <a:lnTo>
                    <a:pt x="389255" y="766318"/>
                  </a:lnTo>
                  <a:lnTo>
                    <a:pt x="389255" y="785368"/>
                  </a:lnTo>
                  <a:lnTo>
                    <a:pt x="389255" y="766318"/>
                  </a:lnTo>
                  <a:lnTo>
                    <a:pt x="389255" y="785368"/>
                  </a:lnTo>
                  <a:cubicBezTo>
                    <a:pt x="174117" y="785368"/>
                    <a:pt x="0" y="609346"/>
                    <a:pt x="0" y="392684"/>
                  </a:cubicBezTo>
                  <a:cubicBezTo>
                    <a:pt x="0" y="176022"/>
                    <a:pt x="174117" y="0"/>
                    <a:pt x="389255" y="0"/>
                  </a:cubicBezTo>
                  <a:lnTo>
                    <a:pt x="389255" y="19050"/>
                  </a:lnTo>
                  <a:lnTo>
                    <a:pt x="389255" y="0"/>
                  </a:lnTo>
                  <a:moveTo>
                    <a:pt x="389255" y="38100"/>
                  </a:moveTo>
                  <a:lnTo>
                    <a:pt x="389255" y="19050"/>
                  </a:lnTo>
                  <a:lnTo>
                    <a:pt x="389255" y="38100"/>
                  </a:lnTo>
                  <a:cubicBezTo>
                    <a:pt x="195453" y="38100"/>
                    <a:pt x="38100" y="196723"/>
                    <a:pt x="38100" y="392684"/>
                  </a:cubicBezTo>
                  <a:lnTo>
                    <a:pt x="19050" y="392684"/>
                  </a:lnTo>
                  <a:lnTo>
                    <a:pt x="38100" y="392684"/>
                  </a:lnTo>
                  <a:cubicBezTo>
                    <a:pt x="38100" y="588645"/>
                    <a:pt x="195453" y="747268"/>
                    <a:pt x="389255" y="747268"/>
                  </a:cubicBezTo>
                  <a:lnTo>
                    <a:pt x="1949704" y="747268"/>
                  </a:lnTo>
                  <a:cubicBezTo>
                    <a:pt x="2143379" y="747268"/>
                    <a:pt x="2300859" y="588645"/>
                    <a:pt x="2300859" y="392684"/>
                  </a:cubicBezTo>
                  <a:cubicBezTo>
                    <a:pt x="2300859" y="196723"/>
                    <a:pt x="2143379" y="38100"/>
                    <a:pt x="1949704" y="38100"/>
                  </a:cubicBezTo>
                  <a:lnTo>
                    <a:pt x="389255" y="38100"/>
                  </a:lnTo>
                  <a:close/>
                </a:path>
              </a:pathLst>
            </a:custGeom>
            <a:solidFill>
              <a:srgbClr val="024059"/>
            </a:solidFill>
          </p:spPr>
          <p:txBody>
            <a:bodyPr/>
            <a:lstStyle/>
            <a:p>
              <a:endParaRPr lang="es-CO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0"/>
              <a:ext cx="2338845" cy="7853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40"/>
                </a:lnSpc>
              </a:pPr>
              <a:r>
                <a:rPr lang="en-US" sz="2700">
                  <a:solidFill>
                    <a:srgbClr val="FFFFFF"/>
                  </a:solidFill>
                  <a:latin typeface="Aptos"/>
                  <a:ea typeface="Aptos"/>
                  <a:cs typeface="Aptos"/>
                  <a:sym typeface="Aptos"/>
                </a:rPr>
                <a:t>Tema #</a:t>
              </a:r>
            </a:p>
          </p:txBody>
        </p:sp>
      </p:grpSp>
      <p:sp>
        <p:nvSpPr>
          <p:cNvPr id="14" name="AutoShape 14"/>
          <p:cNvSpPr/>
          <p:nvPr/>
        </p:nvSpPr>
        <p:spPr>
          <a:xfrm rot="7080">
            <a:off x="2202104" y="2797740"/>
            <a:ext cx="13906833" cy="0"/>
          </a:xfrm>
          <a:prstGeom prst="line">
            <a:avLst/>
          </a:prstGeom>
          <a:ln w="19050" cap="rnd">
            <a:solidFill>
              <a:srgbClr val="0F9ED5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CO"/>
          </a:p>
        </p:txBody>
      </p:sp>
      <p:sp>
        <p:nvSpPr>
          <p:cNvPr id="15" name="Freeform 15"/>
          <p:cNvSpPr/>
          <p:nvPr/>
        </p:nvSpPr>
        <p:spPr>
          <a:xfrm>
            <a:off x="15476672" y="121890"/>
            <a:ext cx="1812746" cy="1649694"/>
          </a:xfrm>
          <a:custGeom>
            <a:avLst/>
            <a:gdLst/>
            <a:ahLst/>
            <a:cxnLst/>
            <a:rect l="l" t="t" r="r" b="b"/>
            <a:pathLst>
              <a:path w="1812746" h="1649694">
                <a:moveTo>
                  <a:pt x="0" y="0"/>
                </a:moveTo>
                <a:lnTo>
                  <a:pt x="1812746" y="0"/>
                </a:lnTo>
                <a:lnTo>
                  <a:pt x="1812746" y="1649695"/>
                </a:lnTo>
                <a:lnTo>
                  <a:pt x="0" y="164969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6" name="Freeform 16" descr="Logotipo  Descripción generada automáticamente"/>
          <p:cNvSpPr/>
          <p:nvPr/>
        </p:nvSpPr>
        <p:spPr>
          <a:xfrm>
            <a:off x="8471840" y="8796747"/>
            <a:ext cx="1344330" cy="1350140"/>
          </a:xfrm>
          <a:custGeom>
            <a:avLst/>
            <a:gdLst/>
            <a:ahLst/>
            <a:cxnLst/>
            <a:rect l="l" t="t" r="r" b="b"/>
            <a:pathLst>
              <a:path w="1344330" h="1350140">
                <a:moveTo>
                  <a:pt x="0" y="0"/>
                </a:moveTo>
                <a:lnTo>
                  <a:pt x="1344330" y="0"/>
                </a:lnTo>
                <a:lnTo>
                  <a:pt x="1344330" y="1350140"/>
                </a:lnTo>
                <a:lnTo>
                  <a:pt x="0" y="135014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59" b="-59"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7" name="Freeform 17"/>
          <p:cNvSpPr/>
          <p:nvPr/>
        </p:nvSpPr>
        <p:spPr>
          <a:xfrm>
            <a:off x="13087832" y="3720976"/>
            <a:ext cx="3295213" cy="2845047"/>
          </a:xfrm>
          <a:custGeom>
            <a:avLst/>
            <a:gdLst/>
            <a:ahLst/>
            <a:cxnLst/>
            <a:rect l="l" t="t" r="r" b="b"/>
            <a:pathLst>
              <a:path w="3295213" h="2845047">
                <a:moveTo>
                  <a:pt x="0" y="0"/>
                </a:moveTo>
                <a:lnTo>
                  <a:pt x="3295213" y="0"/>
                </a:lnTo>
                <a:lnTo>
                  <a:pt x="3295213" y="2845048"/>
                </a:lnTo>
                <a:lnTo>
                  <a:pt x="0" y="284504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8" name="Freeform 18"/>
          <p:cNvSpPr/>
          <p:nvPr/>
        </p:nvSpPr>
        <p:spPr>
          <a:xfrm>
            <a:off x="9932051" y="5082939"/>
            <a:ext cx="2982750" cy="3790008"/>
          </a:xfrm>
          <a:custGeom>
            <a:avLst/>
            <a:gdLst/>
            <a:ahLst/>
            <a:cxnLst/>
            <a:rect l="l" t="t" r="r" b="b"/>
            <a:pathLst>
              <a:path w="2982750" h="3790008">
                <a:moveTo>
                  <a:pt x="0" y="0"/>
                </a:moveTo>
                <a:lnTo>
                  <a:pt x="2982750" y="0"/>
                </a:lnTo>
                <a:lnTo>
                  <a:pt x="2982750" y="3790008"/>
                </a:lnTo>
                <a:lnTo>
                  <a:pt x="0" y="379000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9" name="TextBox 19"/>
          <p:cNvSpPr txBox="1"/>
          <p:nvPr/>
        </p:nvSpPr>
        <p:spPr>
          <a:xfrm>
            <a:off x="3466607" y="2188627"/>
            <a:ext cx="12194166" cy="7293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84"/>
              </a:lnSpc>
            </a:pPr>
            <a:r>
              <a:rPr lang="en-US" sz="2404" b="1">
                <a:solidFill>
                  <a:srgbClr val="2C3E50"/>
                </a:solidFill>
                <a:latin typeface="Aptos Bold"/>
                <a:ea typeface="Aptos Bold"/>
                <a:cs typeface="Aptos Bold"/>
                <a:sym typeface="Aptos Bold"/>
              </a:rPr>
              <a:t>EN LA SALUD Y LA ENFERMEDAD:  “ EL FUTURO CUIDADOR EN EL MATRIMONIO”</a:t>
            </a:r>
          </a:p>
          <a:p>
            <a:pPr algn="ctr">
              <a:lnSpc>
                <a:spcPts val="2884"/>
              </a:lnSpc>
            </a:pPr>
            <a:endParaRPr lang="en-US" sz="2404" b="1">
              <a:solidFill>
                <a:srgbClr val="2C3E50"/>
              </a:solidFill>
              <a:latin typeface="Aptos Bold"/>
              <a:ea typeface="Aptos Bold"/>
              <a:cs typeface="Aptos Bold"/>
              <a:sym typeface="Aptos Bold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1313635" y="3594262"/>
            <a:ext cx="8250055" cy="4048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45"/>
              </a:lnSpc>
              <a:spcBef>
                <a:spcPct val="0"/>
              </a:spcBef>
            </a:pPr>
            <a:r>
              <a:rPr lang="en-US" sz="5371" b="1">
                <a:solidFill>
                  <a:srgbClr val="2C3E50"/>
                </a:solidFill>
                <a:latin typeface="Aptos Bold"/>
                <a:ea typeface="Aptos Bold"/>
                <a:cs typeface="Aptos Bold"/>
                <a:sym typeface="Aptos Bold"/>
              </a:rPr>
              <a:t>¿Qué sucede cuando el ‘en la salud y en la enfermedad’ deja de ser una promesa lejana y se convierte en el día a día?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0F8FD">
                <a:alpha val="100000"/>
              </a:srgbClr>
            </a:gs>
            <a:gs pos="61000">
              <a:srgbClr val="74C4E9">
                <a:alpha val="100000"/>
              </a:srgbClr>
            </a:gs>
            <a:gs pos="100000">
              <a:srgbClr val="74C4E9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3002561"/>
            <a:ext cx="16290827" cy="8139494"/>
            <a:chOff x="0" y="0"/>
            <a:chExt cx="21721102" cy="10852658"/>
          </a:xfrm>
        </p:grpSpPr>
        <p:sp>
          <p:nvSpPr>
            <p:cNvPr id="3" name="Freeform 3"/>
            <p:cNvSpPr/>
            <p:nvPr/>
          </p:nvSpPr>
          <p:spPr>
            <a:xfrm>
              <a:off x="25400" y="25400"/>
              <a:ext cx="21670390" cy="10801858"/>
            </a:xfrm>
            <a:custGeom>
              <a:avLst/>
              <a:gdLst/>
              <a:ahLst/>
              <a:cxnLst/>
              <a:rect l="l" t="t" r="r" b="b"/>
              <a:pathLst>
                <a:path w="21670390" h="10801858">
                  <a:moveTo>
                    <a:pt x="0" y="685927"/>
                  </a:moveTo>
                  <a:cubicBezTo>
                    <a:pt x="0" y="307086"/>
                    <a:pt x="307848" y="0"/>
                    <a:pt x="687578" y="0"/>
                  </a:cubicBezTo>
                  <a:lnTo>
                    <a:pt x="20982812" y="0"/>
                  </a:lnTo>
                  <a:cubicBezTo>
                    <a:pt x="21362543" y="0"/>
                    <a:pt x="21670390" y="307086"/>
                    <a:pt x="21670390" y="685927"/>
                  </a:cubicBezTo>
                  <a:lnTo>
                    <a:pt x="21670390" y="10115931"/>
                  </a:lnTo>
                  <a:cubicBezTo>
                    <a:pt x="21670390" y="10494773"/>
                    <a:pt x="21362543" y="10801858"/>
                    <a:pt x="20982812" y="10801858"/>
                  </a:cubicBezTo>
                  <a:lnTo>
                    <a:pt x="687578" y="10801858"/>
                  </a:lnTo>
                  <a:cubicBezTo>
                    <a:pt x="307848" y="10801858"/>
                    <a:pt x="0" y="10494772"/>
                    <a:pt x="0" y="10115931"/>
                  </a:cubicBezTo>
                  <a:close/>
                </a:path>
              </a:pathLst>
            </a:custGeom>
            <a:gradFill rotWithShape="1">
              <a:gsLst>
                <a:gs pos="78000">
                  <a:srgbClr val="F2F2F2">
                    <a:alpha val="100000"/>
                  </a:srgbClr>
                </a:gs>
                <a:gs pos="90000">
                  <a:srgbClr val="74C4E9">
                    <a:alpha val="100000"/>
                  </a:srgbClr>
                </a:gs>
                <a:gs pos="100000">
                  <a:srgbClr val="74C4E9">
                    <a:alpha val="100000"/>
                  </a:srgbClr>
                </a:gs>
              </a:gsLst>
              <a:lin ang="5400000"/>
            </a:gradFill>
          </p:spPr>
          <p:txBody>
            <a:bodyPr/>
            <a:lstStyle/>
            <a:p>
              <a:endParaRPr lang="es-CO"/>
            </a:p>
          </p:txBody>
        </p:sp>
        <p:sp>
          <p:nvSpPr>
            <p:cNvPr id="4" name="Freeform 4"/>
            <p:cNvSpPr/>
            <p:nvPr/>
          </p:nvSpPr>
          <p:spPr>
            <a:xfrm>
              <a:off x="0" y="0"/>
              <a:ext cx="21721190" cy="10852658"/>
            </a:xfrm>
            <a:custGeom>
              <a:avLst/>
              <a:gdLst/>
              <a:ahLst/>
              <a:cxnLst/>
              <a:rect l="l" t="t" r="r" b="b"/>
              <a:pathLst>
                <a:path w="21721190" h="10852658">
                  <a:moveTo>
                    <a:pt x="0" y="711327"/>
                  </a:moveTo>
                  <a:cubicBezTo>
                    <a:pt x="0" y="318389"/>
                    <a:pt x="319278" y="0"/>
                    <a:pt x="712978" y="0"/>
                  </a:cubicBezTo>
                  <a:lnTo>
                    <a:pt x="21008212" y="0"/>
                  </a:lnTo>
                  <a:lnTo>
                    <a:pt x="21008212" y="25400"/>
                  </a:lnTo>
                  <a:lnTo>
                    <a:pt x="21008212" y="0"/>
                  </a:lnTo>
                  <a:cubicBezTo>
                    <a:pt x="21401912" y="0"/>
                    <a:pt x="21721190" y="318389"/>
                    <a:pt x="21721190" y="711327"/>
                  </a:cubicBezTo>
                  <a:lnTo>
                    <a:pt x="21695790" y="711327"/>
                  </a:lnTo>
                  <a:lnTo>
                    <a:pt x="21721190" y="711327"/>
                  </a:lnTo>
                  <a:lnTo>
                    <a:pt x="21721190" y="10141331"/>
                  </a:lnTo>
                  <a:lnTo>
                    <a:pt x="21695790" y="10141331"/>
                  </a:lnTo>
                  <a:lnTo>
                    <a:pt x="21721190" y="10141331"/>
                  </a:lnTo>
                  <a:cubicBezTo>
                    <a:pt x="21721190" y="10534269"/>
                    <a:pt x="21401912" y="10852658"/>
                    <a:pt x="21008212" y="10852658"/>
                  </a:cubicBezTo>
                  <a:lnTo>
                    <a:pt x="21008212" y="10827258"/>
                  </a:lnTo>
                  <a:lnTo>
                    <a:pt x="21008212" y="10852658"/>
                  </a:lnTo>
                  <a:lnTo>
                    <a:pt x="712978" y="10852658"/>
                  </a:lnTo>
                  <a:lnTo>
                    <a:pt x="712978" y="10827258"/>
                  </a:lnTo>
                  <a:lnTo>
                    <a:pt x="712978" y="10852658"/>
                  </a:lnTo>
                  <a:cubicBezTo>
                    <a:pt x="319278" y="10852658"/>
                    <a:pt x="0" y="10534269"/>
                    <a:pt x="0" y="10141331"/>
                  </a:cubicBezTo>
                  <a:lnTo>
                    <a:pt x="0" y="711327"/>
                  </a:lnTo>
                  <a:lnTo>
                    <a:pt x="25400" y="711327"/>
                  </a:lnTo>
                  <a:lnTo>
                    <a:pt x="0" y="711327"/>
                  </a:lnTo>
                  <a:moveTo>
                    <a:pt x="50800" y="711327"/>
                  </a:moveTo>
                  <a:lnTo>
                    <a:pt x="50800" y="10141331"/>
                  </a:lnTo>
                  <a:lnTo>
                    <a:pt x="25400" y="10141331"/>
                  </a:lnTo>
                  <a:lnTo>
                    <a:pt x="50800" y="10141331"/>
                  </a:lnTo>
                  <a:cubicBezTo>
                    <a:pt x="50800" y="10506075"/>
                    <a:pt x="347218" y="10801858"/>
                    <a:pt x="712978" y="10801858"/>
                  </a:cubicBezTo>
                  <a:lnTo>
                    <a:pt x="21008212" y="10801858"/>
                  </a:lnTo>
                  <a:cubicBezTo>
                    <a:pt x="21373973" y="10801858"/>
                    <a:pt x="21670390" y="10506075"/>
                    <a:pt x="21670390" y="10141331"/>
                  </a:cubicBezTo>
                  <a:lnTo>
                    <a:pt x="21670390" y="711327"/>
                  </a:lnTo>
                  <a:cubicBezTo>
                    <a:pt x="21670390" y="346583"/>
                    <a:pt x="21373973" y="50800"/>
                    <a:pt x="21008212" y="50800"/>
                  </a:cubicBezTo>
                  <a:lnTo>
                    <a:pt x="712978" y="50800"/>
                  </a:lnTo>
                  <a:lnTo>
                    <a:pt x="712978" y="25400"/>
                  </a:lnTo>
                  <a:lnTo>
                    <a:pt x="712978" y="50800"/>
                  </a:lnTo>
                  <a:cubicBezTo>
                    <a:pt x="347218" y="50800"/>
                    <a:pt x="50800" y="346583"/>
                    <a:pt x="50800" y="711327"/>
                  </a:cubicBezTo>
                  <a:close/>
                </a:path>
              </a:pathLst>
            </a:custGeom>
            <a:solidFill>
              <a:srgbClr val="A6CAEC"/>
            </a:solidFill>
          </p:spPr>
          <p:txBody>
            <a:bodyPr/>
            <a:lstStyle/>
            <a:p>
              <a:endParaRPr lang="es-CO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14288" y="-14288"/>
            <a:ext cx="18316575" cy="1875926"/>
            <a:chOff x="0" y="0"/>
            <a:chExt cx="24422100" cy="2501234"/>
          </a:xfrm>
        </p:grpSpPr>
        <p:sp>
          <p:nvSpPr>
            <p:cNvPr id="6" name="Freeform 6"/>
            <p:cNvSpPr/>
            <p:nvPr/>
          </p:nvSpPr>
          <p:spPr>
            <a:xfrm>
              <a:off x="19050" y="19050"/>
              <a:ext cx="24384000" cy="2463159"/>
            </a:xfrm>
            <a:custGeom>
              <a:avLst/>
              <a:gdLst/>
              <a:ahLst/>
              <a:cxnLst/>
              <a:rect l="l" t="t" r="r" b="b"/>
              <a:pathLst>
                <a:path w="24384000" h="2463159">
                  <a:moveTo>
                    <a:pt x="0" y="0"/>
                  </a:moveTo>
                  <a:lnTo>
                    <a:pt x="24384000" y="0"/>
                  </a:lnTo>
                  <a:lnTo>
                    <a:pt x="24384000" y="2463159"/>
                  </a:lnTo>
                  <a:lnTo>
                    <a:pt x="0" y="2463159"/>
                  </a:lnTo>
                  <a:close/>
                </a:path>
              </a:pathLst>
            </a:custGeom>
            <a:solidFill>
              <a:srgbClr val="F2F2F2"/>
            </a:solidFill>
          </p:spPr>
          <p:txBody>
            <a:bodyPr/>
            <a:lstStyle/>
            <a:p>
              <a:endParaRPr lang="es-CO"/>
            </a:p>
          </p:txBody>
        </p:sp>
        <p:sp>
          <p:nvSpPr>
            <p:cNvPr id="7" name="Freeform 7"/>
            <p:cNvSpPr/>
            <p:nvPr/>
          </p:nvSpPr>
          <p:spPr>
            <a:xfrm>
              <a:off x="0" y="0"/>
              <a:ext cx="24422100" cy="2501259"/>
            </a:xfrm>
            <a:custGeom>
              <a:avLst/>
              <a:gdLst/>
              <a:ahLst/>
              <a:cxnLst/>
              <a:rect l="l" t="t" r="r" b="b"/>
              <a:pathLst>
                <a:path w="24422100" h="2501259">
                  <a:moveTo>
                    <a:pt x="19050" y="0"/>
                  </a:moveTo>
                  <a:lnTo>
                    <a:pt x="24403050" y="0"/>
                  </a:lnTo>
                  <a:cubicBezTo>
                    <a:pt x="24413590" y="0"/>
                    <a:pt x="24422100" y="8509"/>
                    <a:pt x="24422100" y="19050"/>
                  </a:cubicBezTo>
                  <a:lnTo>
                    <a:pt x="24422100" y="2482209"/>
                  </a:lnTo>
                  <a:cubicBezTo>
                    <a:pt x="24422100" y="2492750"/>
                    <a:pt x="24413590" y="2501259"/>
                    <a:pt x="24403050" y="2501259"/>
                  </a:cubicBezTo>
                  <a:lnTo>
                    <a:pt x="19050" y="2501259"/>
                  </a:lnTo>
                  <a:cubicBezTo>
                    <a:pt x="8509" y="2501259"/>
                    <a:pt x="0" y="2492750"/>
                    <a:pt x="0" y="2482209"/>
                  </a:cubicBezTo>
                  <a:lnTo>
                    <a:pt x="0" y="19050"/>
                  </a:lnTo>
                  <a:cubicBezTo>
                    <a:pt x="0" y="8509"/>
                    <a:pt x="8509" y="0"/>
                    <a:pt x="19050" y="0"/>
                  </a:cubicBezTo>
                  <a:moveTo>
                    <a:pt x="19050" y="38100"/>
                  </a:moveTo>
                  <a:lnTo>
                    <a:pt x="19050" y="19050"/>
                  </a:lnTo>
                  <a:lnTo>
                    <a:pt x="38100" y="19050"/>
                  </a:lnTo>
                  <a:lnTo>
                    <a:pt x="38100" y="2482209"/>
                  </a:lnTo>
                  <a:lnTo>
                    <a:pt x="19050" y="2482209"/>
                  </a:lnTo>
                  <a:lnTo>
                    <a:pt x="19050" y="2463160"/>
                  </a:lnTo>
                  <a:lnTo>
                    <a:pt x="24403050" y="2463160"/>
                  </a:lnTo>
                  <a:lnTo>
                    <a:pt x="24403050" y="2482209"/>
                  </a:lnTo>
                  <a:lnTo>
                    <a:pt x="24384000" y="2482209"/>
                  </a:lnTo>
                  <a:lnTo>
                    <a:pt x="24384000" y="19050"/>
                  </a:lnTo>
                  <a:lnTo>
                    <a:pt x="24403050" y="19050"/>
                  </a:lnTo>
                  <a:lnTo>
                    <a:pt x="24403050" y="38100"/>
                  </a:lnTo>
                  <a:lnTo>
                    <a:pt x="19050" y="3810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/>
            <a:lstStyle/>
            <a:p>
              <a:endParaRPr lang="es-CO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0"/>
              <a:ext cx="24422100" cy="25012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320"/>
                </a:lnSpc>
              </a:pPr>
              <a:r>
                <a:rPr lang="en-US" sz="3600" b="1">
                  <a:solidFill>
                    <a:srgbClr val="2C3E50"/>
                  </a:solidFill>
                  <a:latin typeface="Aptos Bold"/>
                  <a:ea typeface="Aptos Bold"/>
                  <a:cs typeface="Aptos Bold"/>
                  <a:sym typeface="Aptos Bold"/>
                </a:rPr>
                <a:t>El Taller de la Familia</a:t>
              </a:r>
            </a:p>
            <a:p>
              <a:pPr algn="ctr">
                <a:lnSpc>
                  <a:spcPts val="3240"/>
                </a:lnSpc>
              </a:pPr>
              <a:r>
                <a:rPr lang="en-US" sz="2700">
                  <a:solidFill>
                    <a:srgbClr val="808080"/>
                  </a:solidFill>
                  <a:latin typeface="Aptos"/>
                  <a:ea typeface="Aptos"/>
                  <a:cs typeface="Aptos"/>
                  <a:sym typeface="Aptos"/>
                </a:rPr>
                <a:t>Para construir el hogar</a:t>
              </a:r>
            </a:p>
          </p:txBody>
        </p:sp>
      </p:grpSp>
      <p:sp>
        <p:nvSpPr>
          <p:cNvPr id="9" name="Freeform 9" descr="Una torre con un reloj en lo alto de una casa  El contenido generado por IA puede ser incorrecto."/>
          <p:cNvSpPr/>
          <p:nvPr/>
        </p:nvSpPr>
        <p:spPr>
          <a:xfrm>
            <a:off x="1017641" y="338252"/>
            <a:ext cx="1825466" cy="1216971"/>
          </a:xfrm>
          <a:custGeom>
            <a:avLst/>
            <a:gdLst/>
            <a:ahLst/>
            <a:cxnLst/>
            <a:rect l="l" t="t" r="r" b="b"/>
            <a:pathLst>
              <a:path w="1825466" h="1216971">
                <a:moveTo>
                  <a:pt x="0" y="0"/>
                </a:moveTo>
                <a:lnTo>
                  <a:pt x="1825467" y="0"/>
                </a:lnTo>
                <a:lnTo>
                  <a:pt x="1825467" y="1216971"/>
                </a:lnTo>
                <a:lnTo>
                  <a:pt x="0" y="121697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grpSp>
        <p:nvGrpSpPr>
          <p:cNvPr id="10" name="Group 10"/>
          <p:cNvGrpSpPr/>
          <p:nvPr/>
        </p:nvGrpSpPr>
        <p:grpSpPr>
          <a:xfrm>
            <a:off x="8276339" y="1515037"/>
            <a:ext cx="1754134" cy="589016"/>
            <a:chOff x="0" y="0"/>
            <a:chExt cx="2338845" cy="785355"/>
          </a:xfrm>
        </p:grpSpPr>
        <p:sp>
          <p:nvSpPr>
            <p:cNvPr id="11" name="Freeform 11"/>
            <p:cNvSpPr/>
            <p:nvPr/>
          </p:nvSpPr>
          <p:spPr>
            <a:xfrm>
              <a:off x="19050" y="19050"/>
              <a:ext cx="2300859" cy="747268"/>
            </a:xfrm>
            <a:custGeom>
              <a:avLst/>
              <a:gdLst/>
              <a:ahLst/>
              <a:cxnLst/>
              <a:rect l="l" t="t" r="r" b="b"/>
              <a:pathLst>
                <a:path w="2300859" h="747268">
                  <a:moveTo>
                    <a:pt x="370205" y="0"/>
                  </a:moveTo>
                  <a:lnTo>
                    <a:pt x="1930654" y="0"/>
                  </a:lnTo>
                  <a:cubicBezTo>
                    <a:pt x="2135124" y="0"/>
                    <a:pt x="2300859" y="167259"/>
                    <a:pt x="2300859" y="373634"/>
                  </a:cubicBezTo>
                  <a:cubicBezTo>
                    <a:pt x="2300859" y="580009"/>
                    <a:pt x="2135124" y="747268"/>
                    <a:pt x="1930654" y="747268"/>
                  </a:cubicBezTo>
                  <a:lnTo>
                    <a:pt x="370205" y="747268"/>
                  </a:lnTo>
                  <a:cubicBezTo>
                    <a:pt x="165735" y="747268"/>
                    <a:pt x="0" y="580009"/>
                    <a:pt x="0" y="373634"/>
                  </a:cubicBezTo>
                  <a:cubicBezTo>
                    <a:pt x="0" y="167259"/>
                    <a:pt x="165735" y="0"/>
                    <a:pt x="370205" y="0"/>
                  </a:cubicBezTo>
                  <a:close/>
                </a:path>
              </a:pathLst>
            </a:custGeom>
            <a:solidFill>
              <a:srgbClr val="0F9ED5"/>
            </a:solidFill>
          </p:spPr>
          <p:txBody>
            <a:bodyPr/>
            <a:lstStyle/>
            <a:p>
              <a:endParaRPr lang="es-CO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0" y="0"/>
              <a:ext cx="2338959" cy="785368"/>
            </a:xfrm>
            <a:custGeom>
              <a:avLst/>
              <a:gdLst/>
              <a:ahLst/>
              <a:cxnLst/>
              <a:rect l="l" t="t" r="r" b="b"/>
              <a:pathLst>
                <a:path w="2338959" h="785368">
                  <a:moveTo>
                    <a:pt x="389255" y="0"/>
                  </a:moveTo>
                  <a:lnTo>
                    <a:pt x="1949704" y="0"/>
                  </a:lnTo>
                  <a:lnTo>
                    <a:pt x="1949704" y="19050"/>
                  </a:lnTo>
                  <a:lnTo>
                    <a:pt x="1949704" y="0"/>
                  </a:lnTo>
                  <a:lnTo>
                    <a:pt x="1949704" y="19050"/>
                  </a:lnTo>
                  <a:lnTo>
                    <a:pt x="1949704" y="0"/>
                  </a:lnTo>
                  <a:cubicBezTo>
                    <a:pt x="2164842" y="0"/>
                    <a:pt x="2338959" y="176022"/>
                    <a:pt x="2338959" y="392684"/>
                  </a:cubicBezTo>
                  <a:lnTo>
                    <a:pt x="2319909" y="392684"/>
                  </a:lnTo>
                  <a:lnTo>
                    <a:pt x="2338959" y="392684"/>
                  </a:lnTo>
                  <a:cubicBezTo>
                    <a:pt x="2338959" y="609346"/>
                    <a:pt x="2164842" y="785368"/>
                    <a:pt x="1949704" y="785368"/>
                  </a:cubicBezTo>
                  <a:lnTo>
                    <a:pt x="1949704" y="766318"/>
                  </a:lnTo>
                  <a:lnTo>
                    <a:pt x="1949704" y="785368"/>
                  </a:lnTo>
                  <a:lnTo>
                    <a:pt x="389255" y="785368"/>
                  </a:lnTo>
                  <a:lnTo>
                    <a:pt x="389255" y="766318"/>
                  </a:lnTo>
                  <a:lnTo>
                    <a:pt x="389255" y="785368"/>
                  </a:lnTo>
                  <a:lnTo>
                    <a:pt x="389255" y="766318"/>
                  </a:lnTo>
                  <a:lnTo>
                    <a:pt x="389255" y="785368"/>
                  </a:lnTo>
                  <a:cubicBezTo>
                    <a:pt x="174117" y="785368"/>
                    <a:pt x="0" y="609346"/>
                    <a:pt x="0" y="392684"/>
                  </a:cubicBezTo>
                  <a:cubicBezTo>
                    <a:pt x="0" y="176022"/>
                    <a:pt x="174117" y="0"/>
                    <a:pt x="389255" y="0"/>
                  </a:cubicBezTo>
                  <a:lnTo>
                    <a:pt x="389255" y="19050"/>
                  </a:lnTo>
                  <a:lnTo>
                    <a:pt x="389255" y="0"/>
                  </a:lnTo>
                  <a:moveTo>
                    <a:pt x="389255" y="38100"/>
                  </a:moveTo>
                  <a:lnTo>
                    <a:pt x="389255" y="19050"/>
                  </a:lnTo>
                  <a:lnTo>
                    <a:pt x="389255" y="38100"/>
                  </a:lnTo>
                  <a:cubicBezTo>
                    <a:pt x="195453" y="38100"/>
                    <a:pt x="38100" y="196723"/>
                    <a:pt x="38100" y="392684"/>
                  </a:cubicBezTo>
                  <a:lnTo>
                    <a:pt x="19050" y="392684"/>
                  </a:lnTo>
                  <a:lnTo>
                    <a:pt x="38100" y="392684"/>
                  </a:lnTo>
                  <a:cubicBezTo>
                    <a:pt x="38100" y="588645"/>
                    <a:pt x="195453" y="747268"/>
                    <a:pt x="389255" y="747268"/>
                  </a:cubicBezTo>
                  <a:lnTo>
                    <a:pt x="1949704" y="747268"/>
                  </a:lnTo>
                  <a:cubicBezTo>
                    <a:pt x="2143379" y="747268"/>
                    <a:pt x="2300859" y="588645"/>
                    <a:pt x="2300859" y="392684"/>
                  </a:cubicBezTo>
                  <a:cubicBezTo>
                    <a:pt x="2300859" y="196723"/>
                    <a:pt x="2143379" y="38100"/>
                    <a:pt x="1949704" y="38100"/>
                  </a:cubicBezTo>
                  <a:lnTo>
                    <a:pt x="389255" y="38100"/>
                  </a:lnTo>
                  <a:close/>
                </a:path>
              </a:pathLst>
            </a:custGeom>
            <a:solidFill>
              <a:srgbClr val="024059"/>
            </a:solidFill>
          </p:spPr>
          <p:txBody>
            <a:bodyPr/>
            <a:lstStyle/>
            <a:p>
              <a:endParaRPr lang="es-CO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0"/>
              <a:ext cx="2338845" cy="7853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40"/>
                </a:lnSpc>
              </a:pPr>
              <a:r>
                <a:rPr lang="en-US" sz="2700">
                  <a:solidFill>
                    <a:srgbClr val="FFFFFF"/>
                  </a:solidFill>
                  <a:latin typeface="Aptos"/>
                  <a:ea typeface="Aptos"/>
                  <a:cs typeface="Aptos"/>
                  <a:sym typeface="Aptos"/>
                </a:rPr>
                <a:t>Tema #</a:t>
              </a:r>
            </a:p>
          </p:txBody>
        </p:sp>
      </p:grpSp>
      <p:sp>
        <p:nvSpPr>
          <p:cNvPr id="14" name="AutoShape 14"/>
          <p:cNvSpPr/>
          <p:nvPr/>
        </p:nvSpPr>
        <p:spPr>
          <a:xfrm rot="7080">
            <a:off x="2202104" y="2797740"/>
            <a:ext cx="13906833" cy="0"/>
          </a:xfrm>
          <a:prstGeom prst="line">
            <a:avLst/>
          </a:prstGeom>
          <a:ln w="19050" cap="rnd">
            <a:solidFill>
              <a:srgbClr val="0F9ED5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CO"/>
          </a:p>
        </p:txBody>
      </p:sp>
      <p:sp>
        <p:nvSpPr>
          <p:cNvPr id="15" name="Freeform 15"/>
          <p:cNvSpPr/>
          <p:nvPr/>
        </p:nvSpPr>
        <p:spPr>
          <a:xfrm>
            <a:off x="15476672" y="121890"/>
            <a:ext cx="1812746" cy="1649694"/>
          </a:xfrm>
          <a:custGeom>
            <a:avLst/>
            <a:gdLst/>
            <a:ahLst/>
            <a:cxnLst/>
            <a:rect l="l" t="t" r="r" b="b"/>
            <a:pathLst>
              <a:path w="1812746" h="1649694">
                <a:moveTo>
                  <a:pt x="0" y="0"/>
                </a:moveTo>
                <a:lnTo>
                  <a:pt x="1812746" y="0"/>
                </a:lnTo>
                <a:lnTo>
                  <a:pt x="1812746" y="1649695"/>
                </a:lnTo>
                <a:lnTo>
                  <a:pt x="0" y="164969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6" name="Freeform 16" descr="Logotipo  Descripción generada automáticamente"/>
          <p:cNvSpPr/>
          <p:nvPr/>
        </p:nvSpPr>
        <p:spPr>
          <a:xfrm>
            <a:off x="8471840" y="8796747"/>
            <a:ext cx="1344330" cy="1350140"/>
          </a:xfrm>
          <a:custGeom>
            <a:avLst/>
            <a:gdLst/>
            <a:ahLst/>
            <a:cxnLst/>
            <a:rect l="l" t="t" r="r" b="b"/>
            <a:pathLst>
              <a:path w="1344330" h="1350140">
                <a:moveTo>
                  <a:pt x="0" y="0"/>
                </a:moveTo>
                <a:lnTo>
                  <a:pt x="1344330" y="0"/>
                </a:lnTo>
                <a:lnTo>
                  <a:pt x="1344330" y="1350140"/>
                </a:lnTo>
                <a:lnTo>
                  <a:pt x="0" y="135014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59" b="-59"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7" name="Freeform 17"/>
          <p:cNvSpPr/>
          <p:nvPr/>
        </p:nvSpPr>
        <p:spPr>
          <a:xfrm>
            <a:off x="1892275" y="3251362"/>
            <a:ext cx="5220652" cy="6356958"/>
          </a:xfrm>
          <a:custGeom>
            <a:avLst/>
            <a:gdLst/>
            <a:ahLst/>
            <a:cxnLst/>
            <a:rect l="l" t="t" r="r" b="b"/>
            <a:pathLst>
              <a:path w="5220652" h="6356958">
                <a:moveTo>
                  <a:pt x="0" y="0"/>
                </a:moveTo>
                <a:lnTo>
                  <a:pt x="5220651" y="0"/>
                </a:lnTo>
                <a:lnTo>
                  <a:pt x="5220651" y="6356959"/>
                </a:lnTo>
                <a:lnTo>
                  <a:pt x="0" y="635695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8" name="TextBox 18"/>
          <p:cNvSpPr txBox="1"/>
          <p:nvPr/>
        </p:nvSpPr>
        <p:spPr>
          <a:xfrm>
            <a:off x="3466607" y="2188627"/>
            <a:ext cx="12194166" cy="7293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84"/>
              </a:lnSpc>
            </a:pPr>
            <a:r>
              <a:rPr lang="en-US" sz="2404" b="1">
                <a:solidFill>
                  <a:srgbClr val="2C3E50"/>
                </a:solidFill>
                <a:latin typeface="Aptos Bold"/>
                <a:ea typeface="Aptos Bold"/>
                <a:cs typeface="Aptos Bold"/>
                <a:sym typeface="Aptos Bold"/>
              </a:rPr>
              <a:t>EN LA SALUD Y LA ENFERMEDAD:  “ EL FUTURO CUIDADOR EN EL MATRIMONIO”</a:t>
            </a:r>
          </a:p>
          <a:p>
            <a:pPr algn="ctr">
              <a:lnSpc>
                <a:spcPts val="2884"/>
              </a:lnSpc>
            </a:pPr>
            <a:endParaRPr lang="en-US" sz="2404" b="1">
              <a:solidFill>
                <a:srgbClr val="2C3E50"/>
              </a:solidFill>
              <a:latin typeface="Aptos Bold"/>
              <a:ea typeface="Aptos Bold"/>
              <a:cs typeface="Aptos Bold"/>
              <a:sym typeface="Aptos Bold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10030473" y="3515019"/>
            <a:ext cx="3340001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4"/>
              </a:lnSpc>
              <a:spcBef>
                <a:spcPct val="0"/>
              </a:spcBef>
            </a:pPr>
            <a:r>
              <a:rPr lang="en-US" sz="4203" b="1">
                <a:solidFill>
                  <a:srgbClr val="2C3E50"/>
                </a:solidFill>
                <a:latin typeface="Aptos Bold"/>
                <a:ea typeface="Aptos Bold"/>
                <a:cs typeface="Aptos Bold"/>
                <a:sym typeface="Aptos Bold"/>
              </a:rPr>
              <a:t>JOSÉ Y MARIA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489519" y="4590542"/>
            <a:ext cx="9237773" cy="2524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04"/>
              </a:lnSpc>
              <a:spcBef>
                <a:spcPct val="0"/>
              </a:spcBef>
            </a:pPr>
            <a:r>
              <a:rPr lang="en-US" sz="2753" b="1">
                <a:solidFill>
                  <a:srgbClr val="2C3E50"/>
                </a:solidFill>
                <a:latin typeface="Aptos Bold"/>
                <a:ea typeface="Aptos Bold"/>
                <a:cs typeface="Aptos Bold"/>
                <a:sym typeface="Aptos Bold"/>
              </a:rPr>
              <a:t>“Cuando ya los sabios se habían ido, un ángel del señor se le apareció en sueños a José, y le dijo: Levántate, toma al niño y a su madre y huye a Egipto. Quédate allí hasta que yo te avise, porque Herodes va a buscar al niño para matarlo. José se levantó, tomó al niño y a su madre, y salió con ellos de noche camino de Egipto” Mateo 2:13-14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0F8FD">
                <a:alpha val="100000"/>
              </a:srgbClr>
            </a:gs>
            <a:gs pos="61000">
              <a:srgbClr val="74C4E9">
                <a:alpha val="100000"/>
              </a:srgbClr>
            </a:gs>
            <a:gs pos="100000">
              <a:srgbClr val="74C4E9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3002561"/>
            <a:ext cx="16290827" cy="8139494"/>
            <a:chOff x="0" y="0"/>
            <a:chExt cx="21721102" cy="10852658"/>
          </a:xfrm>
        </p:grpSpPr>
        <p:sp>
          <p:nvSpPr>
            <p:cNvPr id="3" name="Freeform 3"/>
            <p:cNvSpPr/>
            <p:nvPr/>
          </p:nvSpPr>
          <p:spPr>
            <a:xfrm>
              <a:off x="25400" y="25400"/>
              <a:ext cx="21670390" cy="10801858"/>
            </a:xfrm>
            <a:custGeom>
              <a:avLst/>
              <a:gdLst/>
              <a:ahLst/>
              <a:cxnLst/>
              <a:rect l="l" t="t" r="r" b="b"/>
              <a:pathLst>
                <a:path w="21670390" h="10801858">
                  <a:moveTo>
                    <a:pt x="0" y="685927"/>
                  </a:moveTo>
                  <a:cubicBezTo>
                    <a:pt x="0" y="307086"/>
                    <a:pt x="307848" y="0"/>
                    <a:pt x="687578" y="0"/>
                  </a:cubicBezTo>
                  <a:lnTo>
                    <a:pt x="20982812" y="0"/>
                  </a:lnTo>
                  <a:cubicBezTo>
                    <a:pt x="21362543" y="0"/>
                    <a:pt x="21670390" y="307086"/>
                    <a:pt x="21670390" y="685927"/>
                  </a:cubicBezTo>
                  <a:lnTo>
                    <a:pt x="21670390" y="10115931"/>
                  </a:lnTo>
                  <a:cubicBezTo>
                    <a:pt x="21670390" y="10494773"/>
                    <a:pt x="21362543" y="10801858"/>
                    <a:pt x="20982812" y="10801858"/>
                  </a:cubicBezTo>
                  <a:lnTo>
                    <a:pt x="687578" y="10801858"/>
                  </a:lnTo>
                  <a:cubicBezTo>
                    <a:pt x="307848" y="10801858"/>
                    <a:pt x="0" y="10494772"/>
                    <a:pt x="0" y="10115931"/>
                  </a:cubicBezTo>
                  <a:close/>
                </a:path>
              </a:pathLst>
            </a:custGeom>
            <a:gradFill rotWithShape="1">
              <a:gsLst>
                <a:gs pos="78000">
                  <a:srgbClr val="F2F2F2">
                    <a:alpha val="100000"/>
                  </a:srgbClr>
                </a:gs>
                <a:gs pos="90000">
                  <a:srgbClr val="74C4E9">
                    <a:alpha val="100000"/>
                  </a:srgbClr>
                </a:gs>
                <a:gs pos="100000">
                  <a:srgbClr val="74C4E9">
                    <a:alpha val="100000"/>
                  </a:srgbClr>
                </a:gs>
              </a:gsLst>
              <a:lin ang="5400000"/>
            </a:gradFill>
          </p:spPr>
          <p:txBody>
            <a:bodyPr/>
            <a:lstStyle/>
            <a:p>
              <a:endParaRPr lang="es-CO"/>
            </a:p>
          </p:txBody>
        </p:sp>
        <p:sp>
          <p:nvSpPr>
            <p:cNvPr id="4" name="Freeform 4"/>
            <p:cNvSpPr/>
            <p:nvPr/>
          </p:nvSpPr>
          <p:spPr>
            <a:xfrm>
              <a:off x="0" y="0"/>
              <a:ext cx="21721190" cy="10852658"/>
            </a:xfrm>
            <a:custGeom>
              <a:avLst/>
              <a:gdLst/>
              <a:ahLst/>
              <a:cxnLst/>
              <a:rect l="l" t="t" r="r" b="b"/>
              <a:pathLst>
                <a:path w="21721190" h="10852658">
                  <a:moveTo>
                    <a:pt x="0" y="711327"/>
                  </a:moveTo>
                  <a:cubicBezTo>
                    <a:pt x="0" y="318389"/>
                    <a:pt x="319278" y="0"/>
                    <a:pt x="712978" y="0"/>
                  </a:cubicBezTo>
                  <a:lnTo>
                    <a:pt x="21008212" y="0"/>
                  </a:lnTo>
                  <a:lnTo>
                    <a:pt x="21008212" y="25400"/>
                  </a:lnTo>
                  <a:lnTo>
                    <a:pt x="21008212" y="0"/>
                  </a:lnTo>
                  <a:cubicBezTo>
                    <a:pt x="21401912" y="0"/>
                    <a:pt x="21721190" y="318389"/>
                    <a:pt x="21721190" y="711327"/>
                  </a:cubicBezTo>
                  <a:lnTo>
                    <a:pt x="21695790" y="711327"/>
                  </a:lnTo>
                  <a:lnTo>
                    <a:pt x="21721190" y="711327"/>
                  </a:lnTo>
                  <a:lnTo>
                    <a:pt x="21721190" y="10141331"/>
                  </a:lnTo>
                  <a:lnTo>
                    <a:pt x="21695790" y="10141331"/>
                  </a:lnTo>
                  <a:lnTo>
                    <a:pt x="21721190" y="10141331"/>
                  </a:lnTo>
                  <a:cubicBezTo>
                    <a:pt x="21721190" y="10534269"/>
                    <a:pt x="21401912" y="10852658"/>
                    <a:pt x="21008212" y="10852658"/>
                  </a:cubicBezTo>
                  <a:lnTo>
                    <a:pt x="21008212" y="10827258"/>
                  </a:lnTo>
                  <a:lnTo>
                    <a:pt x="21008212" y="10852658"/>
                  </a:lnTo>
                  <a:lnTo>
                    <a:pt x="712978" y="10852658"/>
                  </a:lnTo>
                  <a:lnTo>
                    <a:pt x="712978" y="10827258"/>
                  </a:lnTo>
                  <a:lnTo>
                    <a:pt x="712978" y="10852658"/>
                  </a:lnTo>
                  <a:cubicBezTo>
                    <a:pt x="319278" y="10852658"/>
                    <a:pt x="0" y="10534269"/>
                    <a:pt x="0" y="10141331"/>
                  </a:cubicBezTo>
                  <a:lnTo>
                    <a:pt x="0" y="711327"/>
                  </a:lnTo>
                  <a:lnTo>
                    <a:pt x="25400" y="711327"/>
                  </a:lnTo>
                  <a:lnTo>
                    <a:pt x="0" y="711327"/>
                  </a:lnTo>
                  <a:moveTo>
                    <a:pt x="50800" y="711327"/>
                  </a:moveTo>
                  <a:lnTo>
                    <a:pt x="50800" y="10141331"/>
                  </a:lnTo>
                  <a:lnTo>
                    <a:pt x="25400" y="10141331"/>
                  </a:lnTo>
                  <a:lnTo>
                    <a:pt x="50800" y="10141331"/>
                  </a:lnTo>
                  <a:cubicBezTo>
                    <a:pt x="50800" y="10506075"/>
                    <a:pt x="347218" y="10801858"/>
                    <a:pt x="712978" y="10801858"/>
                  </a:cubicBezTo>
                  <a:lnTo>
                    <a:pt x="21008212" y="10801858"/>
                  </a:lnTo>
                  <a:cubicBezTo>
                    <a:pt x="21373973" y="10801858"/>
                    <a:pt x="21670390" y="10506075"/>
                    <a:pt x="21670390" y="10141331"/>
                  </a:cubicBezTo>
                  <a:lnTo>
                    <a:pt x="21670390" y="711327"/>
                  </a:lnTo>
                  <a:cubicBezTo>
                    <a:pt x="21670390" y="346583"/>
                    <a:pt x="21373973" y="50800"/>
                    <a:pt x="21008212" y="50800"/>
                  </a:cubicBezTo>
                  <a:lnTo>
                    <a:pt x="712978" y="50800"/>
                  </a:lnTo>
                  <a:lnTo>
                    <a:pt x="712978" y="25400"/>
                  </a:lnTo>
                  <a:lnTo>
                    <a:pt x="712978" y="50800"/>
                  </a:lnTo>
                  <a:cubicBezTo>
                    <a:pt x="347218" y="50800"/>
                    <a:pt x="50800" y="346583"/>
                    <a:pt x="50800" y="711327"/>
                  </a:cubicBezTo>
                  <a:close/>
                </a:path>
              </a:pathLst>
            </a:custGeom>
            <a:solidFill>
              <a:srgbClr val="A6CAEC"/>
            </a:solidFill>
          </p:spPr>
          <p:txBody>
            <a:bodyPr/>
            <a:lstStyle/>
            <a:p>
              <a:endParaRPr lang="es-CO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14288" y="-14288"/>
            <a:ext cx="18316575" cy="1875926"/>
            <a:chOff x="0" y="0"/>
            <a:chExt cx="24422100" cy="2501234"/>
          </a:xfrm>
        </p:grpSpPr>
        <p:sp>
          <p:nvSpPr>
            <p:cNvPr id="6" name="Freeform 6"/>
            <p:cNvSpPr/>
            <p:nvPr/>
          </p:nvSpPr>
          <p:spPr>
            <a:xfrm>
              <a:off x="19050" y="19050"/>
              <a:ext cx="24384000" cy="2463159"/>
            </a:xfrm>
            <a:custGeom>
              <a:avLst/>
              <a:gdLst/>
              <a:ahLst/>
              <a:cxnLst/>
              <a:rect l="l" t="t" r="r" b="b"/>
              <a:pathLst>
                <a:path w="24384000" h="2463159">
                  <a:moveTo>
                    <a:pt x="0" y="0"/>
                  </a:moveTo>
                  <a:lnTo>
                    <a:pt x="24384000" y="0"/>
                  </a:lnTo>
                  <a:lnTo>
                    <a:pt x="24384000" y="2463159"/>
                  </a:lnTo>
                  <a:lnTo>
                    <a:pt x="0" y="2463159"/>
                  </a:lnTo>
                  <a:close/>
                </a:path>
              </a:pathLst>
            </a:custGeom>
            <a:solidFill>
              <a:srgbClr val="F2F2F2"/>
            </a:solidFill>
          </p:spPr>
          <p:txBody>
            <a:bodyPr/>
            <a:lstStyle/>
            <a:p>
              <a:endParaRPr lang="es-CO"/>
            </a:p>
          </p:txBody>
        </p:sp>
        <p:sp>
          <p:nvSpPr>
            <p:cNvPr id="7" name="Freeform 7"/>
            <p:cNvSpPr/>
            <p:nvPr/>
          </p:nvSpPr>
          <p:spPr>
            <a:xfrm>
              <a:off x="0" y="0"/>
              <a:ext cx="24422100" cy="2501259"/>
            </a:xfrm>
            <a:custGeom>
              <a:avLst/>
              <a:gdLst/>
              <a:ahLst/>
              <a:cxnLst/>
              <a:rect l="l" t="t" r="r" b="b"/>
              <a:pathLst>
                <a:path w="24422100" h="2501259">
                  <a:moveTo>
                    <a:pt x="19050" y="0"/>
                  </a:moveTo>
                  <a:lnTo>
                    <a:pt x="24403050" y="0"/>
                  </a:lnTo>
                  <a:cubicBezTo>
                    <a:pt x="24413590" y="0"/>
                    <a:pt x="24422100" y="8509"/>
                    <a:pt x="24422100" y="19050"/>
                  </a:cubicBezTo>
                  <a:lnTo>
                    <a:pt x="24422100" y="2482209"/>
                  </a:lnTo>
                  <a:cubicBezTo>
                    <a:pt x="24422100" y="2492750"/>
                    <a:pt x="24413590" y="2501259"/>
                    <a:pt x="24403050" y="2501259"/>
                  </a:cubicBezTo>
                  <a:lnTo>
                    <a:pt x="19050" y="2501259"/>
                  </a:lnTo>
                  <a:cubicBezTo>
                    <a:pt x="8509" y="2501259"/>
                    <a:pt x="0" y="2492750"/>
                    <a:pt x="0" y="2482209"/>
                  </a:cubicBezTo>
                  <a:lnTo>
                    <a:pt x="0" y="19050"/>
                  </a:lnTo>
                  <a:cubicBezTo>
                    <a:pt x="0" y="8509"/>
                    <a:pt x="8509" y="0"/>
                    <a:pt x="19050" y="0"/>
                  </a:cubicBezTo>
                  <a:moveTo>
                    <a:pt x="19050" y="38100"/>
                  </a:moveTo>
                  <a:lnTo>
                    <a:pt x="19050" y="19050"/>
                  </a:lnTo>
                  <a:lnTo>
                    <a:pt x="38100" y="19050"/>
                  </a:lnTo>
                  <a:lnTo>
                    <a:pt x="38100" y="2482209"/>
                  </a:lnTo>
                  <a:lnTo>
                    <a:pt x="19050" y="2482209"/>
                  </a:lnTo>
                  <a:lnTo>
                    <a:pt x="19050" y="2463160"/>
                  </a:lnTo>
                  <a:lnTo>
                    <a:pt x="24403050" y="2463160"/>
                  </a:lnTo>
                  <a:lnTo>
                    <a:pt x="24403050" y="2482209"/>
                  </a:lnTo>
                  <a:lnTo>
                    <a:pt x="24384000" y="2482209"/>
                  </a:lnTo>
                  <a:lnTo>
                    <a:pt x="24384000" y="19050"/>
                  </a:lnTo>
                  <a:lnTo>
                    <a:pt x="24403050" y="19050"/>
                  </a:lnTo>
                  <a:lnTo>
                    <a:pt x="24403050" y="38100"/>
                  </a:lnTo>
                  <a:lnTo>
                    <a:pt x="19050" y="3810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/>
            <a:lstStyle/>
            <a:p>
              <a:endParaRPr lang="es-CO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0"/>
              <a:ext cx="24422100" cy="25012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320"/>
                </a:lnSpc>
              </a:pPr>
              <a:r>
                <a:rPr lang="en-US" sz="3600" b="1">
                  <a:solidFill>
                    <a:srgbClr val="2C3E50"/>
                  </a:solidFill>
                  <a:latin typeface="Aptos Bold"/>
                  <a:ea typeface="Aptos Bold"/>
                  <a:cs typeface="Aptos Bold"/>
                  <a:sym typeface="Aptos Bold"/>
                </a:rPr>
                <a:t>El Taller de la Familia</a:t>
              </a:r>
            </a:p>
            <a:p>
              <a:pPr algn="ctr">
                <a:lnSpc>
                  <a:spcPts val="3240"/>
                </a:lnSpc>
              </a:pPr>
              <a:r>
                <a:rPr lang="en-US" sz="2700">
                  <a:solidFill>
                    <a:srgbClr val="808080"/>
                  </a:solidFill>
                  <a:latin typeface="Aptos"/>
                  <a:ea typeface="Aptos"/>
                  <a:cs typeface="Aptos"/>
                  <a:sym typeface="Aptos"/>
                </a:rPr>
                <a:t>Para construir el hogar</a:t>
              </a:r>
            </a:p>
          </p:txBody>
        </p:sp>
      </p:grpSp>
      <p:sp>
        <p:nvSpPr>
          <p:cNvPr id="9" name="Freeform 9" descr="Una torre con un reloj en lo alto de una casa  El contenido generado por IA puede ser incorrecto."/>
          <p:cNvSpPr/>
          <p:nvPr/>
        </p:nvSpPr>
        <p:spPr>
          <a:xfrm>
            <a:off x="1017641" y="338252"/>
            <a:ext cx="1825466" cy="1216971"/>
          </a:xfrm>
          <a:custGeom>
            <a:avLst/>
            <a:gdLst/>
            <a:ahLst/>
            <a:cxnLst/>
            <a:rect l="l" t="t" r="r" b="b"/>
            <a:pathLst>
              <a:path w="1825466" h="1216971">
                <a:moveTo>
                  <a:pt x="0" y="0"/>
                </a:moveTo>
                <a:lnTo>
                  <a:pt x="1825467" y="0"/>
                </a:lnTo>
                <a:lnTo>
                  <a:pt x="1825467" y="1216971"/>
                </a:lnTo>
                <a:lnTo>
                  <a:pt x="0" y="121697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grpSp>
        <p:nvGrpSpPr>
          <p:cNvPr id="10" name="Group 10"/>
          <p:cNvGrpSpPr/>
          <p:nvPr/>
        </p:nvGrpSpPr>
        <p:grpSpPr>
          <a:xfrm>
            <a:off x="8276339" y="1515037"/>
            <a:ext cx="1754134" cy="589016"/>
            <a:chOff x="0" y="0"/>
            <a:chExt cx="2338845" cy="785355"/>
          </a:xfrm>
        </p:grpSpPr>
        <p:sp>
          <p:nvSpPr>
            <p:cNvPr id="11" name="Freeform 11"/>
            <p:cNvSpPr/>
            <p:nvPr/>
          </p:nvSpPr>
          <p:spPr>
            <a:xfrm>
              <a:off x="19050" y="19050"/>
              <a:ext cx="2300859" cy="747268"/>
            </a:xfrm>
            <a:custGeom>
              <a:avLst/>
              <a:gdLst/>
              <a:ahLst/>
              <a:cxnLst/>
              <a:rect l="l" t="t" r="r" b="b"/>
              <a:pathLst>
                <a:path w="2300859" h="747268">
                  <a:moveTo>
                    <a:pt x="370205" y="0"/>
                  </a:moveTo>
                  <a:lnTo>
                    <a:pt x="1930654" y="0"/>
                  </a:lnTo>
                  <a:cubicBezTo>
                    <a:pt x="2135124" y="0"/>
                    <a:pt x="2300859" y="167259"/>
                    <a:pt x="2300859" y="373634"/>
                  </a:cubicBezTo>
                  <a:cubicBezTo>
                    <a:pt x="2300859" y="580009"/>
                    <a:pt x="2135124" y="747268"/>
                    <a:pt x="1930654" y="747268"/>
                  </a:cubicBezTo>
                  <a:lnTo>
                    <a:pt x="370205" y="747268"/>
                  </a:lnTo>
                  <a:cubicBezTo>
                    <a:pt x="165735" y="747268"/>
                    <a:pt x="0" y="580009"/>
                    <a:pt x="0" y="373634"/>
                  </a:cubicBezTo>
                  <a:cubicBezTo>
                    <a:pt x="0" y="167259"/>
                    <a:pt x="165735" y="0"/>
                    <a:pt x="370205" y="0"/>
                  </a:cubicBezTo>
                  <a:close/>
                </a:path>
              </a:pathLst>
            </a:custGeom>
            <a:solidFill>
              <a:srgbClr val="0F9ED5"/>
            </a:solidFill>
          </p:spPr>
          <p:txBody>
            <a:bodyPr/>
            <a:lstStyle/>
            <a:p>
              <a:endParaRPr lang="es-CO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0" y="0"/>
              <a:ext cx="2338959" cy="785368"/>
            </a:xfrm>
            <a:custGeom>
              <a:avLst/>
              <a:gdLst/>
              <a:ahLst/>
              <a:cxnLst/>
              <a:rect l="l" t="t" r="r" b="b"/>
              <a:pathLst>
                <a:path w="2338959" h="785368">
                  <a:moveTo>
                    <a:pt x="389255" y="0"/>
                  </a:moveTo>
                  <a:lnTo>
                    <a:pt x="1949704" y="0"/>
                  </a:lnTo>
                  <a:lnTo>
                    <a:pt x="1949704" y="19050"/>
                  </a:lnTo>
                  <a:lnTo>
                    <a:pt x="1949704" y="0"/>
                  </a:lnTo>
                  <a:lnTo>
                    <a:pt x="1949704" y="19050"/>
                  </a:lnTo>
                  <a:lnTo>
                    <a:pt x="1949704" y="0"/>
                  </a:lnTo>
                  <a:cubicBezTo>
                    <a:pt x="2164842" y="0"/>
                    <a:pt x="2338959" y="176022"/>
                    <a:pt x="2338959" y="392684"/>
                  </a:cubicBezTo>
                  <a:lnTo>
                    <a:pt x="2319909" y="392684"/>
                  </a:lnTo>
                  <a:lnTo>
                    <a:pt x="2338959" y="392684"/>
                  </a:lnTo>
                  <a:cubicBezTo>
                    <a:pt x="2338959" y="609346"/>
                    <a:pt x="2164842" y="785368"/>
                    <a:pt x="1949704" y="785368"/>
                  </a:cubicBezTo>
                  <a:lnTo>
                    <a:pt x="1949704" y="766318"/>
                  </a:lnTo>
                  <a:lnTo>
                    <a:pt x="1949704" y="785368"/>
                  </a:lnTo>
                  <a:lnTo>
                    <a:pt x="389255" y="785368"/>
                  </a:lnTo>
                  <a:lnTo>
                    <a:pt x="389255" y="766318"/>
                  </a:lnTo>
                  <a:lnTo>
                    <a:pt x="389255" y="785368"/>
                  </a:lnTo>
                  <a:lnTo>
                    <a:pt x="389255" y="766318"/>
                  </a:lnTo>
                  <a:lnTo>
                    <a:pt x="389255" y="785368"/>
                  </a:lnTo>
                  <a:cubicBezTo>
                    <a:pt x="174117" y="785368"/>
                    <a:pt x="0" y="609346"/>
                    <a:pt x="0" y="392684"/>
                  </a:cubicBezTo>
                  <a:cubicBezTo>
                    <a:pt x="0" y="176022"/>
                    <a:pt x="174117" y="0"/>
                    <a:pt x="389255" y="0"/>
                  </a:cubicBezTo>
                  <a:lnTo>
                    <a:pt x="389255" y="19050"/>
                  </a:lnTo>
                  <a:lnTo>
                    <a:pt x="389255" y="0"/>
                  </a:lnTo>
                  <a:moveTo>
                    <a:pt x="389255" y="38100"/>
                  </a:moveTo>
                  <a:lnTo>
                    <a:pt x="389255" y="19050"/>
                  </a:lnTo>
                  <a:lnTo>
                    <a:pt x="389255" y="38100"/>
                  </a:lnTo>
                  <a:cubicBezTo>
                    <a:pt x="195453" y="38100"/>
                    <a:pt x="38100" y="196723"/>
                    <a:pt x="38100" y="392684"/>
                  </a:cubicBezTo>
                  <a:lnTo>
                    <a:pt x="19050" y="392684"/>
                  </a:lnTo>
                  <a:lnTo>
                    <a:pt x="38100" y="392684"/>
                  </a:lnTo>
                  <a:cubicBezTo>
                    <a:pt x="38100" y="588645"/>
                    <a:pt x="195453" y="747268"/>
                    <a:pt x="389255" y="747268"/>
                  </a:cubicBezTo>
                  <a:lnTo>
                    <a:pt x="1949704" y="747268"/>
                  </a:lnTo>
                  <a:cubicBezTo>
                    <a:pt x="2143379" y="747268"/>
                    <a:pt x="2300859" y="588645"/>
                    <a:pt x="2300859" y="392684"/>
                  </a:cubicBezTo>
                  <a:cubicBezTo>
                    <a:pt x="2300859" y="196723"/>
                    <a:pt x="2143379" y="38100"/>
                    <a:pt x="1949704" y="38100"/>
                  </a:cubicBezTo>
                  <a:lnTo>
                    <a:pt x="389255" y="38100"/>
                  </a:lnTo>
                  <a:close/>
                </a:path>
              </a:pathLst>
            </a:custGeom>
            <a:solidFill>
              <a:srgbClr val="024059"/>
            </a:solidFill>
          </p:spPr>
          <p:txBody>
            <a:bodyPr/>
            <a:lstStyle/>
            <a:p>
              <a:endParaRPr lang="es-CO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0"/>
              <a:ext cx="2338845" cy="7853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40"/>
                </a:lnSpc>
              </a:pPr>
              <a:r>
                <a:rPr lang="en-US" sz="2700">
                  <a:solidFill>
                    <a:srgbClr val="FFFFFF"/>
                  </a:solidFill>
                  <a:latin typeface="Aptos"/>
                  <a:ea typeface="Aptos"/>
                  <a:cs typeface="Aptos"/>
                  <a:sym typeface="Aptos"/>
                </a:rPr>
                <a:t>Tema #</a:t>
              </a:r>
            </a:p>
          </p:txBody>
        </p:sp>
      </p:grpSp>
      <p:sp>
        <p:nvSpPr>
          <p:cNvPr id="14" name="AutoShape 14"/>
          <p:cNvSpPr/>
          <p:nvPr/>
        </p:nvSpPr>
        <p:spPr>
          <a:xfrm rot="7080">
            <a:off x="2202104" y="2797740"/>
            <a:ext cx="13906833" cy="0"/>
          </a:xfrm>
          <a:prstGeom prst="line">
            <a:avLst/>
          </a:prstGeom>
          <a:ln w="19050" cap="rnd">
            <a:solidFill>
              <a:srgbClr val="0F9ED5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CO"/>
          </a:p>
        </p:txBody>
      </p:sp>
      <p:sp>
        <p:nvSpPr>
          <p:cNvPr id="15" name="Freeform 15"/>
          <p:cNvSpPr/>
          <p:nvPr/>
        </p:nvSpPr>
        <p:spPr>
          <a:xfrm>
            <a:off x="15476672" y="121890"/>
            <a:ext cx="1812746" cy="1649694"/>
          </a:xfrm>
          <a:custGeom>
            <a:avLst/>
            <a:gdLst/>
            <a:ahLst/>
            <a:cxnLst/>
            <a:rect l="l" t="t" r="r" b="b"/>
            <a:pathLst>
              <a:path w="1812746" h="1649694">
                <a:moveTo>
                  <a:pt x="0" y="0"/>
                </a:moveTo>
                <a:lnTo>
                  <a:pt x="1812746" y="0"/>
                </a:lnTo>
                <a:lnTo>
                  <a:pt x="1812746" y="1649695"/>
                </a:lnTo>
                <a:lnTo>
                  <a:pt x="0" y="164969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6" name="Freeform 16" descr="Logotipo  Descripción generada automáticamente"/>
          <p:cNvSpPr/>
          <p:nvPr/>
        </p:nvSpPr>
        <p:spPr>
          <a:xfrm>
            <a:off x="8471840" y="8796747"/>
            <a:ext cx="1344330" cy="1350140"/>
          </a:xfrm>
          <a:custGeom>
            <a:avLst/>
            <a:gdLst/>
            <a:ahLst/>
            <a:cxnLst/>
            <a:rect l="l" t="t" r="r" b="b"/>
            <a:pathLst>
              <a:path w="1344330" h="1350140">
                <a:moveTo>
                  <a:pt x="0" y="0"/>
                </a:moveTo>
                <a:lnTo>
                  <a:pt x="1344330" y="0"/>
                </a:lnTo>
                <a:lnTo>
                  <a:pt x="1344330" y="1350140"/>
                </a:lnTo>
                <a:lnTo>
                  <a:pt x="0" y="135014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59" b="-59"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7" name="Freeform 17"/>
          <p:cNvSpPr/>
          <p:nvPr/>
        </p:nvSpPr>
        <p:spPr>
          <a:xfrm>
            <a:off x="11368515" y="8733359"/>
            <a:ext cx="2503733" cy="1240381"/>
          </a:xfrm>
          <a:custGeom>
            <a:avLst/>
            <a:gdLst/>
            <a:ahLst/>
            <a:cxnLst/>
            <a:rect l="l" t="t" r="r" b="b"/>
            <a:pathLst>
              <a:path w="2503733" h="1240381">
                <a:moveTo>
                  <a:pt x="0" y="0"/>
                </a:moveTo>
                <a:lnTo>
                  <a:pt x="2503733" y="0"/>
                </a:lnTo>
                <a:lnTo>
                  <a:pt x="2503733" y="1240382"/>
                </a:lnTo>
                <a:lnTo>
                  <a:pt x="0" y="124038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8" name="Freeform 18"/>
          <p:cNvSpPr/>
          <p:nvPr/>
        </p:nvSpPr>
        <p:spPr>
          <a:xfrm>
            <a:off x="5521047" y="8186027"/>
            <a:ext cx="1707542" cy="2046585"/>
          </a:xfrm>
          <a:custGeom>
            <a:avLst/>
            <a:gdLst/>
            <a:ahLst/>
            <a:cxnLst/>
            <a:rect l="l" t="t" r="r" b="b"/>
            <a:pathLst>
              <a:path w="1707542" h="2046585">
                <a:moveTo>
                  <a:pt x="0" y="0"/>
                </a:moveTo>
                <a:lnTo>
                  <a:pt x="1707542" y="0"/>
                </a:lnTo>
                <a:lnTo>
                  <a:pt x="1707542" y="2046585"/>
                </a:lnTo>
                <a:lnTo>
                  <a:pt x="0" y="204658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9" name="TextBox 19"/>
          <p:cNvSpPr txBox="1"/>
          <p:nvPr/>
        </p:nvSpPr>
        <p:spPr>
          <a:xfrm>
            <a:off x="3466607" y="2188627"/>
            <a:ext cx="12194166" cy="7293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84"/>
              </a:lnSpc>
            </a:pPr>
            <a:r>
              <a:rPr lang="en-US" sz="2404" b="1">
                <a:solidFill>
                  <a:srgbClr val="2C3E50"/>
                </a:solidFill>
                <a:latin typeface="Aptos Bold"/>
                <a:ea typeface="Aptos Bold"/>
                <a:cs typeface="Aptos Bold"/>
                <a:sym typeface="Aptos Bold"/>
              </a:rPr>
              <a:t>EN LA SALUD Y LA ENFERMEDAD:  “ EL FUTURO CUIDADOR EN EL MATRIMONIO”</a:t>
            </a:r>
          </a:p>
          <a:p>
            <a:pPr algn="ctr">
              <a:lnSpc>
                <a:spcPts val="2884"/>
              </a:lnSpc>
            </a:pPr>
            <a:endParaRPr lang="en-US" sz="2404" b="1">
              <a:solidFill>
                <a:srgbClr val="2C3E50"/>
              </a:solidFill>
              <a:latin typeface="Aptos Bold"/>
              <a:ea typeface="Aptos Bold"/>
              <a:cs typeface="Aptos Bold"/>
              <a:sym typeface="Aptos Bold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1535851" y="3251362"/>
            <a:ext cx="15185430" cy="428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84"/>
              </a:lnSpc>
              <a:spcBef>
                <a:spcPct val="0"/>
              </a:spcBef>
            </a:pPr>
            <a:r>
              <a:rPr lang="en-US" sz="2904" b="1">
                <a:solidFill>
                  <a:srgbClr val="2C3E50"/>
                </a:solidFill>
                <a:latin typeface="Aptos Bold"/>
                <a:ea typeface="Aptos Bold"/>
                <a:cs typeface="Aptos Bold"/>
                <a:sym typeface="Aptos Bold"/>
              </a:rPr>
              <a:t>2. El impacto de la enfermedad en la pareja – Del “nosotros” al “nosotros con enfermedad”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535851" y="4003837"/>
            <a:ext cx="15185430" cy="44834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606"/>
              </a:lnSpc>
              <a:spcBef>
                <a:spcPct val="0"/>
              </a:spcBef>
            </a:pPr>
            <a:r>
              <a:rPr lang="en-US" sz="3005" b="1">
                <a:solidFill>
                  <a:srgbClr val="2C3E50"/>
                </a:solidFill>
                <a:latin typeface="Aptos Bold"/>
                <a:ea typeface="Aptos Bold"/>
                <a:cs typeface="Aptos Bold"/>
                <a:sym typeface="Aptos Bold"/>
              </a:rPr>
              <a:t>•Cambio de roles: </a:t>
            </a:r>
            <a:r>
              <a:rPr lang="en-US" sz="3005">
                <a:solidFill>
                  <a:srgbClr val="2C3E50"/>
                </a:solidFill>
                <a:latin typeface="Aptos"/>
                <a:ea typeface="Aptos"/>
                <a:cs typeface="Aptos"/>
                <a:sym typeface="Aptos"/>
              </a:rPr>
              <a:t>el cónyuge se convierte en cuidador principal.</a:t>
            </a:r>
          </a:p>
          <a:p>
            <a:pPr algn="just">
              <a:lnSpc>
                <a:spcPts val="3606"/>
              </a:lnSpc>
              <a:spcBef>
                <a:spcPct val="0"/>
              </a:spcBef>
            </a:pPr>
            <a:r>
              <a:rPr lang="en-US" sz="3005" b="1">
                <a:solidFill>
                  <a:srgbClr val="2C3E50"/>
                </a:solidFill>
                <a:latin typeface="Aptos Bold"/>
                <a:ea typeface="Aptos Bold"/>
                <a:cs typeface="Aptos Bold"/>
                <a:sym typeface="Aptos Bold"/>
              </a:rPr>
              <a:t>•Reorganización de rutinas: </a:t>
            </a:r>
            <a:r>
              <a:rPr lang="en-US" sz="3005">
                <a:solidFill>
                  <a:srgbClr val="2C3E50"/>
                </a:solidFill>
                <a:latin typeface="Aptos"/>
                <a:ea typeface="Aptos"/>
                <a:cs typeface="Aptos"/>
                <a:sym typeface="Aptos"/>
              </a:rPr>
              <a:t>horarios, alimentación, actividades diarias.</a:t>
            </a:r>
          </a:p>
          <a:p>
            <a:pPr algn="just">
              <a:lnSpc>
                <a:spcPts val="3606"/>
              </a:lnSpc>
              <a:spcBef>
                <a:spcPct val="0"/>
              </a:spcBef>
            </a:pPr>
            <a:r>
              <a:rPr lang="en-US" sz="3005" b="1">
                <a:solidFill>
                  <a:srgbClr val="2C3E50"/>
                </a:solidFill>
                <a:latin typeface="Aptos Bold"/>
                <a:ea typeface="Aptos Bold"/>
                <a:cs typeface="Aptos Bold"/>
                <a:sym typeface="Aptos Bold"/>
              </a:rPr>
              <a:t>•Afectación económica:</a:t>
            </a:r>
            <a:r>
              <a:rPr lang="en-US" sz="3005">
                <a:solidFill>
                  <a:srgbClr val="2C3E50"/>
                </a:solidFill>
                <a:latin typeface="Aptos"/>
                <a:ea typeface="Aptos"/>
                <a:cs typeface="Aptos"/>
                <a:sym typeface="Aptos"/>
              </a:rPr>
              <a:t> gastos médicos, reducción de ingresos, cambios en el trabajo.</a:t>
            </a:r>
          </a:p>
          <a:p>
            <a:pPr algn="just">
              <a:lnSpc>
                <a:spcPts val="3606"/>
              </a:lnSpc>
              <a:spcBef>
                <a:spcPct val="0"/>
              </a:spcBef>
            </a:pPr>
            <a:r>
              <a:rPr lang="en-US" sz="3005" b="1">
                <a:solidFill>
                  <a:srgbClr val="2C3E50"/>
                </a:solidFill>
                <a:latin typeface="Aptos Bold"/>
                <a:ea typeface="Aptos Bold"/>
                <a:cs typeface="Aptos Bold"/>
                <a:sym typeface="Aptos Bold"/>
              </a:rPr>
              <a:t>•Impacto emocional: </a:t>
            </a:r>
            <a:r>
              <a:rPr lang="en-US" sz="3005">
                <a:solidFill>
                  <a:srgbClr val="2C3E50"/>
                </a:solidFill>
                <a:latin typeface="Aptos"/>
                <a:ea typeface="Aptos"/>
                <a:cs typeface="Aptos"/>
                <a:sym typeface="Aptos"/>
              </a:rPr>
              <a:t>estrés, tristeza, ansiedad y, a veces, miedo al futuro.</a:t>
            </a:r>
          </a:p>
          <a:p>
            <a:pPr algn="just">
              <a:lnSpc>
                <a:spcPts val="3606"/>
              </a:lnSpc>
              <a:spcBef>
                <a:spcPct val="0"/>
              </a:spcBef>
            </a:pPr>
            <a:r>
              <a:rPr lang="en-US" sz="3005" b="1">
                <a:solidFill>
                  <a:srgbClr val="2C3E50"/>
                </a:solidFill>
                <a:latin typeface="Aptos Bold"/>
                <a:ea typeface="Aptos Bold"/>
                <a:cs typeface="Aptos Bold"/>
                <a:sym typeface="Aptos Bold"/>
              </a:rPr>
              <a:t>•Alteración de proyectos de vida: </a:t>
            </a:r>
            <a:r>
              <a:rPr lang="en-US" sz="3005">
                <a:solidFill>
                  <a:srgbClr val="2C3E50"/>
                </a:solidFill>
                <a:latin typeface="Aptos"/>
                <a:ea typeface="Aptos"/>
                <a:cs typeface="Aptos"/>
                <a:sym typeface="Aptos"/>
              </a:rPr>
              <a:t>viajes, metas, planes familiares que deben posponerse o cancelarse.</a:t>
            </a:r>
          </a:p>
          <a:p>
            <a:pPr algn="just">
              <a:lnSpc>
                <a:spcPts val="3606"/>
              </a:lnSpc>
              <a:spcBef>
                <a:spcPct val="0"/>
              </a:spcBef>
            </a:pPr>
            <a:r>
              <a:rPr lang="en-US" sz="3005" b="1">
                <a:solidFill>
                  <a:srgbClr val="2C3E50"/>
                </a:solidFill>
                <a:latin typeface="Aptos Bold"/>
                <a:ea typeface="Aptos Bold"/>
                <a:cs typeface="Aptos Bold"/>
                <a:sym typeface="Aptos Bold"/>
              </a:rPr>
              <a:t>•Menor tiempo para el autocuidado: </a:t>
            </a:r>
            <a:r>
              <a:rPr lang="en-US" sz="3005">
                <a:solidFill>
                  <a:srgbClr val="2C3E50"/>
                </a:solidFill>
                <a:latin typeface="Aptos"/>
                <a:ea typeface="Aptos"/>
                <a:cs typeface="Aptos"/>
                <a:sym typeface="Aptos"/>
              </a:rPr>
              <a:t>el cuidador deja de lado su propia salud.</a:t>
            </a:r>
          </a:p>
          <a:p>
            <a:pPr algn="just">
              <a:lnSpc>
                <a:spcPts val="3606"/>
              </a:lnSpc>
              <a:spcBef>
                <a:spcPct val="0"/>
              </a:spcBef>
            </a:pPr>
            <a:r>
              <a:rPr lang="en-US" sz="3005" b="1">
                <a:solidFill>
                  <a:srgbClr val="2C3E50"/>
                </a:solidFill>
                <a:latin typeface="Aptos Bold"/>
                <a:ea typeface="Aptos Bold"/>
                <a:cs typeface="Aptos Bold"/>
                <a:sym typeface="Aptos Bold"/>
              </a:rPr>
              <a:t>•Pérdida de espacios de ocio compartido: </a:t>
            </a:r>
            <a:r>
              <a:rPr lang="en-US" sz="3005">
                <a:solidFill>
                  <a:srgbClr val="2C3E50"/>
                </a:solidFill>
                <a:latin typeface="Aptos"/>
                <a:ea typeface="Aptos"/>
                <a:cs typeface="Aptos"/>
                <a:sym typeface="Aptos"/>
              </a:rPr>
              <a:t>menos salidas, menos actividades recreativas.</a:t>
            </a:r>
          </a:p>
          <a:p>
            <a:pPr algn="just">
              <a:lnSpc>
                <a:spcPts val="3606"/>
              </a:lnSpc>
              <a:spcBef>
                <a:spcPct val="0"/>
              </a:spcBef>
            </a:pPr>
            <a:r>
              <a:rPr lang="en-US" sz="3005" b="1">
                <a:solidFill>
                  <a:srgbClr val="2C3E50"/>
                </a:solidFill>
                <a:latin typeface="Aptos Bold"/>
                <a:ea typeface="Aptos Bold"/>
                <a:cs typeface="Aptos Bold"/>
                <a:sym typeface="Aptos Bold"/>
              </a:rPr>
              <a:t>•Cambios en la vida sexual: </a:t>
            </a:r>
            <a:r>
              <a:rPr lang="en-US" sz="3005">
                <a:solidFill>
                  <a:srgbClr val="2C3E50"/>
                </a:solidFill>
                <a:latin typeface="Aptos"/>
                <a:ea typeface="Aptos"/>
                <a:cs typeface="Aptos"/>
                <a:sym typeface="Aptos"/>
              </a:rPr>
              <a:t>limitaciones físicas, cambios físico y bloqueos emocionales que alteran la cercanía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0F8FD">
                <a:alpha val="100000"/>
              </a:srgbClr>
            </a:gs>
            <a:gs pos="61000">
              <a:srgbClr val="74C4E9">
                <a:alpha val="100000"/>
              </a:srgbClr>
            </a:gs>
            <a:gs pos="100000">
              <a:srgbClr val="74C4E9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762988" y="3003712"/>
            <a:ext cx="10762024" cy="6841195"/>
            <a:chOff x="0" y="0"/>
            <a:chExt cx="17072539" cy="10852658"/>
          </a:xfrm>
        </p:grpSpPr>
        <p:sp>
          <p:nvSpPr>
            <p:cNvPr id="3" name="Freeform 3"/>
            <p:cNvSpPr/>
            <p:nvPr/>
          </p:nvSpPr>
          <p:spPr>
            <a:xfrm>
              <a:off x="19964" y="25400"/>
              <a:ext cx="17032680" cy="10801858"/>
            </a:xfrm>
            <a:custGeom>
              <a:avLst/>
              <a:gdLst/>
              <a:ahLst/>
              <a:cxnLst/>
              <a:rect l="l" t="t" r="r" b="b"/>
              <a:pathLst>
                <a:path w="17032680" h="10801858">
                  <a:moveTo>
                    <a:pt x="0" y="685927"/>
                  </a:moveTo>
                  <a:cubicBezTo>
                    <a:pt x="0" y="307086"/>
                    <a:pt x="241965" y="0"/>
                    <a:pt x="540429" y="0"/>
                  </a:cubicBezTo>
                  <a:lnTo>
                    <a:pt x="16492251" y="0"/>
                  </a:lnTo>
                  <a:cubicBezTo>
                    <a:pt x="16790715" y="0"/>
                    <a:pt x="17032680" y="307086"/>
                    <a:pt x="17032680" y="685927"/>
                  </a:cubicBezTo>
                  <a:lnTo>
                    <a:pt x="17032680" y="10115931"/>
                  </a:lnTo>
                  <a:cubicBezTo>
                    <a:pt x="17032680" y="10494773"/>
                    <a:pt x="16790715" y="10801858"/>
                    <a:pt x="16492251" y="10801858"/>
                  </a:cubicBezTo>
                  <a:lnTo>
                    <a:pt x="540429" y="10801858"/>
                  </a:lnTo>
                  <a:cubicBezTo>
                    <a:pt x="241965" y="10801858"/>
                    <a:pt x="0" y="10494772"/>
                    <a:pt x="0" y="10115931"/>
                  </a:cubicBezTo>
                  <a:close/>
                </a:path>
              </a:pathLst>
            </a:custGeom>
            <a:blipFill>
              <a:blip r:embed="rId2"/>
              <a:stretch>
                <a:fillRect l="-3383" t="-235" r="-3398" b="-159"/>
              </a:stretch>
            </a:blipFill>
          </p:spPr>
          <p:txBody>
            <a:bodyPr/>
            <a:lstStyle/>
            <a:p>
              <a:endParaRPr lang="es-CO"/>
            </a:p>
          </p:txBody>
        </p:sp>
        <p:sp>
          <p:nvSpPr>
            <p:cNvPr id="4" name="Freeform 4"/>
            <p:cNvSpPr/>
            <p:nvPr/>
          </p:nvSpPr>
          <p:spPr>
            <a:xfrm>
              <a:off x="0" y="0"/>
              <a:ext cx="17072628" cy="10852658"/>
            </a:xfrm>
            <a:custGeom>
              <a:avLst/>
              <a:gdLst/>
              <a:ahLst/>
              <a:cxnLst/>
              <a:rect l="l" t="t" r="r" b="b"/>
              <a:pathLst>
                <a:path w="17072628" h="10852658">
                  <a:moveTo>
                    <a:pt x="0" y="711327"/>
                  </a:moveTo>
                  <a:cubicBezTo>
                    <a:pt x="0" y="318389"/>
                    <a:pt x="250949" y="0"/>
                    <a:pt x="560393" y="0"/>
                  </a:cubicBezTo>
                  <a:lnTo>
                    <a:pt x="16512215" y="0"/>
                  </a:lnTo>
                  <a:lnTo>
                    <a:pt x="16512215" y="25400"/>
                  </a:lnTo>
                  <a:lnTo>
                    <a:pt x="16512215" y="0"/>
                  </a:lnTo>
                  <a:cubicBezTo>
                    <a:pt x="16821660" y="0"/>
                    <a:pt x="17072628" y="318389"/>
                    <a:pt x="17072628" y="711327"/>
                  </a:cubicBezTo>
                  <a:lnTo>
                    <a:pt x="17052644" y="711327"/>
                  </a:lnTo>
                  <a:lnTo>
                    <a:pt x="17072628" y="711327"/>
                  </a:lnTo>
                  <a:lnTo>
                    <a:pt x="17072628" y="10141331"/>
                  </a:lnTo>
                  <a:lnTo>
                    <a:pt x="17052644" y="10141331"/>
                  </a:lnTo>
                  <a:lnTo>
                    <a:pt x="17072628" y="10141331"/>
                  </a:lnTo>
                  <a:cubicBezTo>
                    <a:pt x="17072628" y="10534269"/>
                    <a:pt x="16821660" y="10852658"/>
                    <a:pt x="16512215" y="10852658"/>
                  </a:cubicBezTo>
                  <a:lnTo>
                    <a:pt x="16512215" y="10827258"/>
                  </a:lnTo>
                  <a:lnTo>
                    <a:pt x="16512215" y="10852658"/>
                  </a:lnTo>
                  <a:lnTo>
                    <a:pt x="560393" y="10852658"/>
                  </a:lnTo>
                  <a:lnTo>
                    <a:pt x="560393" y="10827258"/>
                  </a:lnTo>
                  <a:lnTo>
                    <a:pt x="560393" y="10852658"/>
                  </a:lnTo>
                  <a:cubicBezTo>
                    <a:pt x="250949" y="10852658"/>
                    <a:pt x="0" y="10534269"/>
                    <a:pt x="0" y="10141331"/>
                  </a:cubicBezTo>
                  <a:lnTo>
                    <a:pt x="0" y="711327"/>
                  </a:lnTo>
                  <a:lnTo>
                    <a:pt x="19964" y="711327"/>
                  </a:lnTo>
                  <a:lnTo>
                    <a:pt x="0" y="711327"/>
                  </a:lnTo>
                  <a:moveTo>
                    <a:pt x="39928" y="711327"/>
                  </a:moveTo>
                  <a:lnTo>
                    <a:pt x="39928" y="10141331"/>
                  </a:lnTo>
                  <a:lnTo>
                    <a:pt x="19964" y="10141331"/>
                  </a:lnTo>
                  <a:lnTo>
                    <a:pt x="39928" y="10141331"/>
                  </a:lnTo>
                  <a:cubicBezTo>
                    <a:pt x="39928" y="10506075"/>
                    <a:pt x="272909" y="10801858"/>
                    <a:pt x="560393" y="10801858"/>
                  </a:cubicBezTo>
                  <a:lnTo>
                    <a:pt x="16512215" y="10801858"/>
                  </a:lnTo>
                  <a:cubicBezTo>
                    <a:pt x="16799700" y="10801858"/>
                    <a:pt x="17032680" y="10506075"/>
                    <a:pt x="17032680" y="10141331"/>
                  </a:cubicBezTo>
                  <a:lnTo>
                    <a:pt x="17032680" y="711327"/>
                  </a:lnTo>
                  <a:cubicBezTo>
                    <a:pt x="17032680" y="346583"/>
                    <a:pt x="16799700" y="50800"/>
                    <a:pt x="16512215" y="50800"/>
                  </a:cubicBezTo>
                  <a:lnTo>
                    <a:pt x="560393" y="50800"/>
                  </a:lnTo>
                  <a:lnTo>
                    <a:pt x="560393" y="25400"/>
                  </a:lnTo>
                  <a:lnTo>
                    <a:pt x="560393" y="50800"/>
                  </a:lnTo>
                  <a:cubicBezTo>
                    <a:pt x="272909" y="50800"/>
                    <a:pt x="39928" y="346583"/>
                    <a:pt x="39928" y="711327"/>
                  </a:cubicBezTo>
                  <a:close/>
                </a:path>
              </a:pathLst>
            </a:custGeom>
            <a:solidFill>
              <a:srgbClr val="A6CAEC"/>
            </a:solidFill>
          </p:spPr>
          <p:txBody>
            <a:bodyPr/>
            <a:lstStyle/>
            <a:p>
              <a:endParaRPr lang="es-CO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14288" y="-14288"/>
            <a:ext cx="18316575" cy="1875926"/>
            <a:chOff x="0" y="0"/>
            <a:chExt cx="24422100" cy="2501234"/>
          </a:xfrm>
        </p:grpSpPr>
        <p:sp>
          <p:nvSpPr>
            <p:cNvPr id="6" name="Freeform 6"/>
            <p:cNvSpPr/>
            <p:nvPr/>
          </p:nvSpPr>
          <p:spPr>
            <a:xfrm>
              <a:off x="19050" y="19050"/>
              <a:ext cx="24384000" cy="2463159"/>
            </a:xfrm>
            <a:custGeom>
              <a:avLst/>
              <a:gdLst/>
              <a:ahLst/>
              <a:cxnLst/>
              <a:rect l="l" t="t" r="r" b="b"/>
              <a:pathLst>
                <a:path w="24384000" h="2463159">
                  <a:moveTo>
                    <a:pt x="0" y="0"/>
                  </a:moveTo>
                  <a:lnTo>
                    <a:pt x="24384000" y="0"/>
                  </a:lnTo>
                  <a:lnTo>
                    <a:pt x="24384000" y="2463159"/>
                  </a:lnTo>
                  <a:lnTo>
                    <a:pt x="0" y="2463159"/>
                  </a:lnTo>
                  <a:close/>
                </a:path>
              </a:pathLst>
            </a:custGeom>
            <a:solidFill>
              <a:srgbClr val="F2F2F2"/>
            </a:solidFill>
          </p:spPr>
          <p:txBody>
            <a:bodyPr/>
            <a:lstStyle/>
            <a:p>
              <a:endParaRPr lang="es-CO"/>
            </a:p>
          </p:txBody>
        </p:sp>
        <p:sp>
          <p:nvSpPr>
            <p:cNvPr id="7" name="Freeform 7"/>
            <p:cNvSpPr/>
            <p:nvPr/>
          </p:nvSpPr>
          <p:spPr>
            <a:xfrm>
              <a:off x="0" y="0"/>
              <a:ext cx="24422100" cy="2501259"/>
            </a:xfrm>
            <a:custGeom>
              <a:avLst/>
              <a:gdLst/>
              <a:ahLst/>
              <a:cxnLst/>
              <a:rect l="l" t="t" r="r" b="b"/>
              <a:pathLst>
                <a:path w="24422100" h="2501259">
                  <a:moveTo>
                    <a:pt x="19050" y="0"/>
                  </a:moveTo>
                  <a:lnTo>
                    <a:pt x="24403050" y="0"/>
                  </a:lnTo>
                  <a:cubicBezTo>
                    <a:pt x="24413590" y="0"/>
                    <a:pt x="24422100" y="8509"/>
                    <a:pt x="24422100" y="19050"/>
                  </a:cubicBezTo>
                  <a:lnTo>
                    <a:pt x="24422100" y="2482209"/>
                  </a:lnTo>
                  <a:cubicBezTo>
                    <a:pt x="24422100" y="2492750"/>
                    <a:pt x="24413590" y="2501259"/>
                    <a:pt x="24403050" y="2501259"/>
                  </a:cubicBezTo>
                  <a:lnTo>
                    <a:pt x="19050" y="2501259"/>
                  </a:lnTo>
                  <a:cubicBezTo>
                    <a:pt x="8509" y="2501259"/>
                    <a:pt x="0" y="2492750"/>
                    <a:pt x="0" y="2482209"/>
                  </a:cubicBezTo>
                  <a:lnTo>
                    <a:pt x="0" y="19050"/>
                  </a:lnTo>
                  <a:cubicBezTo>
                    <a:pt x="0" y="8509"/>
                    <a:pt x="8509" y="0"/>
                    <a:pt x="19050" y="0"/>
                  </a:cubicBezTo>
                  <a:moveTo>
                    <a:pt x="19050" y="38100"/>
                  </a:moveTo>
                  <a:lnTo>
                    <a:pt x="19050" y="19050"/>
                  </a:lnTo>
                  <a:lnTo>
                    <a:pt x="38100" y="19050"/>
                  </a:lnTo>
                  <a:lnTo>
                    <a:pt x="38100" y="2482209"/>
                  </a:lnTo>
                  <a:lnTo>
                    <a:pt x="19050" y="2482209"/>
                  </a:lnTo>
                  <a:lnTo>
                    <a:pt x="19050" y="2463160"/>
                  </a:lnTo>
                  <a:lnTo>
                    <a:pt x="24403050" y="2463160"/>
                  </a:lnTo>
                  <a:lnTo>
                    <a:pt x="24403050" y="2482209"/>
                  </a:lnTo>
                  <a:lnTo>
                    <a:pt x="24384000" y="2482209"/>
                  </a:lnTo>
                  <a:lnTo>
                    <a:pt x="24384000" y="19050"/>
                  </a:lnTo>
                  <a:lnTo>
                    <a:pt x="24403050" y="19050"/>
                  </a:lnTo>
                  <a:lnTo>
                    <a:pt x="24403050" y="38100"/>
                  </a:lnTo>
                  <a:lnTo>
                    <a:pt x="19050" y="3810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/>
            <a:lstStyle/>
            <a:p>
              <a:endParaRPr lang="es-CO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0"/>
              <a:ext cx="24422100" cy="25012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320"/>
                </a:lnSpc>
              </a:pPr>
              <a:r>
                <a:rPr lang="en-US" sz="3600" b="1">
                  <a:solidFill>
                    <a:srgbClr val="2C3E50"/>
                  </a:solidFill>
                  <a:latin typeface="Aptos Bold"/>
                  <a:ea typeface="Aptos Bold"/>
                  <a:cs typeface="Aptos Bold"/>
                  <a:sym typeface="Aptos Bold"/>
                </a:rPr>
                <a:t>El Taller de la Familia</a:t>
              </a:r>
            </a:p>
            <a:p>
              <a:pPr algn="ctr">
                <a:lnSpc>
                  <a:spcPts val="3240"/>
                </a:lnSpc>
              </a:pPr>
              <a:r>
                <a:rPr lang="en-US" sz="2700">
                  <a:solidFill>
                    <a:srgbClr val="808080"/>
                  </a:solidFill>
                  <a:latin typeface="Aptos"/>
                  <a:ea typeface="Aptos"/>
                  <a:cs typeface="Aptos"/>
                  <a:sym typeface="Aptos"/>
                </a:rPr>
                <a:t>Para construir el hogar</a:t>
              </a:r>
            </a:p>
          </p:txBody>
        </p:sp>
      </p:grpSp>
      <p:sp>
        <p:nvSpPr>
          <p:cNvPr id="9" name="Freeform 9" descr="Una torre con un reloj en lo alto de una casa  El contenido generado por IA puede ser incorrecto."/>
          <p:cNvSpPr/>
          <p:nvPr/>
        </p:nvSpPr>
        <p:spPr>
          <a:xfrm>
            <a:off x="1017641" y="338252"/>
            <a:ext cx="1825466" cy="1216971"/>
          </a:xfrm>
          <a:custGeom>
            <a:avLst/>
            <a:gdLst/>
            <a:ahLst/>
            <a:cxnLst/>
            <a:rect l="l" t="t" r="r" b="b"/>
            <a:pathLst>
              <a:path w="1825466" h="1216971">
                <a:moveTo>
                  <a:pt x="0" y="0"/>
                </a:moveTo>
                <a:lnTo>
                  <a:pt x="1825467" y="0"/>
                </a:lnTo>
                <a:lnTo>
                  <a:pt x="1825467" y="1216971"/>
                </a:lnTo>
                <a:lnTo>
                  <a:pt x="0" y="121697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grpSp>
        <p:nvGrpSpPr>
          <p:cNvPr id="10" name="Group 10"/>
          <p:cNvGrpSpPr/>
          <p:nvPr/>
        </p:nvGrpSpPr>
        <p:grpSpPr>
          <a:xfrm>
            <a:off x="8276339" y="1515037"/>
            <a:ext cx="1754134" cy="589016"/>
            <a:chOff x="0" y="0"/>
            <a:chExt cx="2338845" cy="785355"/>
          </a:xfrm>
        </p:grpSpPr>
        <p:sp>
          <p:nvSpPr>
            <p:cNvPr id="11" name="Freeform 11"/>
            <p:cNvSpPr/>
            <p:nvPr/>
          </p:nvSpPr>
          <p:spPr>
            <a:xfrm>
              <a:off x="19050" y="19050"/>
              <a:ext cx="2300859" cy="747268"/>
            </a:xfrm>
            <a:custGeom>
              <a:avLst/>
              <a:gdLst/>
              <a:ahLst/>
              <a:cxnLst/>
              <a:rect l="l" t="t" r="r" b="b"/>
              <a:pathLst>
                <a:path w="2300859" h="747268">
                  <a:moveTo>
                    <a:pt x="370205" y="0"/>
                  </a:moveTo>
                  <a:lnTo>
                    <a:pt x="1930654" y="0"/>
                  </a:lnTo>
                  <a:cubicBezTo>
                    <a:pt x="2135124" y="0"/>
                    <a:pt x="2300859" y="167259"/>
                    <a:pt x="2300859" y="373634"/>
                  </a:cubicBezTo>
                  <a:cubicBezTo>
                    <a:pt x="2300859" y="580009"/>
                    <a:pt x="2135124" y="747268"/>
                    <a:pt x="1930654" y="747268"/>
                  </a:cubicBezTo>
                  <a:lnTo>
                    <a:pt x="370205" y="747268"/>
                  </a:lnTo>
                  <a:cubicBezTo>
                    <a:pt x="165735" y="747268"/>
                    <a:pt x="0" y="580009"/>
                    <a:pt x="0" y="373634"/>
                  </a:cubicBezTo>
                  <a:cubicBezTo>
                    <a:pt x="0" y="167259"/>
                    <a:pt x="165735" y="0"/>
                    <a:pt x="370205" y="0"/>
                  </a:cubicBezTo>
                  <a:close/>
                </a:path>
              </a:pathLst>
            </a:custGeom>
            <a:solidFill>
              <a:srgbClr val="0F9ED5"/>
            </a:solidFill>
          </p:spPr>
          <p:txBody>
            <a:bodyPr/>
            <a:lstStyle/>
            <a:p>
              <a:endParaRPr lang="es-CO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0" y="0"/>
              <a:ext cx="2338959" cy="785368"/>
            </a:xfrm>
            <a:custGeom>
              <a:avLst/>
              <a:gdLst/>
              <a:ahLst/>
              <a:cxnLst/>
              <a:rect l="l" t="t" r="r" b="b"/>
              <a:pathLst>
                <a:path w="2338959" h="785368">
                  <a:moveTo>
                    <a:pt x="389255" y="0"/>
                  </a:moveTo>
                  <a:lnTo>
                    <a:pt x="1949704" y="0"/>
                  </a:lnTo>
                  <a:lnTo>
                    <a:pt x="1949704" y="19050"/>
                  </a:lnTo>
                  <a:lnTo>
                    <a:pt x="1949704" y="0"/>
                  </a:lnTo>
                  <a:lnTo>
                    <a:pt x="1949704" y="19050"/>
                  </a:lnTo>
                  <a:lnTo>
                    <a:pt x="1949704" y="0"/>
                  </a:lnTo>
                  <a:cubicBezTo>
                    <a:pt x="2164842" y="0"/>
                    <a:pt x="2338959" y="176022"/>
                    <a:pt x="2338959" y="392684"/>
                  </a:cubicBezTo>
                  <a:lnTo>
                    <a:pt x="2319909" y="392684"/>
                  </a:lnTo>
                  <a:lnTo>
                    <a:pt x="2338959" y="392684"/>
                  </a:lnTo>
                  <a:cubicBezTo>
                    <a:pt x="2338959" y="609346"/>
                    <a:pt x="2164842" y="785368"/>
                    <a:pt x="1949704" y="785368"/>
                  </a:cubicBezTo>
                  <a:lnTo>
                    <a:pt x="1949704" y="766318"/>
                  </a:lnTo>
                  <a:lnTo>
                    <a:pt x="1949704" y="785368"/>
                  </a:lnTo>
                  <a:lnTo>
                    <a:pt x="389255" y="785368"/>
                  </a:lnTo>
                  <a:lnTo>
                    <a:pt x="389255" y="766318"/>
                  </a:lnTo>
                  <a:lnTo>
                    <a:pt x="389255" y="785368"/>
                  </a:lnTo>
                  <a:lnTo>
                    <a:pt x="389255" y="766318"/>
                  </a:lnTo>
                  <a:lnTo>
                    <a:pt x="389255" y="785368"/>
                  </a:lnTo>
                  <a:cubicBezTo>
                    <a:pt x="174117" y="785368"/>
                    <a:pt x="0" y="609346"/>
                    <a:pt x="0" y="392684"/>
                  </a:cubicBezTo>
                  <a:cubicBezTo>
                    <a:pt x="0" y="176022"/>
                    <a:pt x="174117" y="0"/>
                    <a:pt x="389255" y="0"/>
                  </a:cubicBezTo>
                  <a:lnTo>
                    <a:pt x="389255" y="19050"/>
                  </a:lnTo>
                  <a:lnTo>
                    <a:pt x="389255" y="0"/>
                  </a:lnTo>
                  <a:moveTo>
                    <a:pt x="389255" y="38100"/>
                  </a:moveTo>
                  <a:lnTo>
                    <a:pt x="389255" y="19050"/>
                  </a:lnTo>
                  <a:lnTo>
                    <a:pt x="389255" y="38100"/>
                  </a:lnTo>
                  <a:cubicBezTo>
                    <a:pt x="195453" y="38100"/>
                    <a:pt x="38100" y="196723"/>
                    <a:pt x="38100" y="392684"/>
                  </a:cubicBezTo>
                  <a:lnTo>
                    <a:pt x="19050" y="392684"/>
                  </a:lnTo>
                  <a:lnTo>
                    <a:pt x="38100" y="392684"/>
                  </a:lnTo>
                  <a:cubicBezTo>
                    <a:pt x="38100" y="588645"/>
                    <a:pt x="195453" y="747268"/>
                    <a:pt x="389255" y="747268"/>
                  </a:cubicBezTo>
                  <a:lnTo>
                    <a:pt x="1949704" y="747268"/>
                  </a:lnTo>
                  <a:cubicBezTo>
                    <a:pt x="2143379" y="747268"/>
                    <a:pt x="2300859" y="588645"/>
                    <a:pt x="2300859" y="392684"/>
                  </a:cubicBezTo>
                  <a:cubicBezTo>
                    <a:pt x="2300859" y="196723"/>
                    <a:pt x="2143379" y="38100"/>
                    <a:pt x="1949704" y="38100"/>
                  </a:cubicBezTo>
                  <a:lnTo>
                    <a:pt x="389255" y="38100"/>
                  </a:lnTo>
                  <a:close/>
                </a:path>
              </a:pathLst>
            </a:custGeom>
            <a:solidFill>
              <a:srgbClr val="024059"/>
            </a:solidFill>
          </p:spPr>
          <p:txBody>
            <a:bodyPr/>
            <a:lstStyle/>
            <a:p>
              <a:endParaRPr lang="es-CO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0"/>
              <a:ext cx="2338845" cy="7853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40"/>
                </a:lnSpc>
              </a:pPr>
              <a:r>
                <a:rPr lang="en-US" sz="2700">
                  <a:solidFill>
                    <a:srgbClr val="FFFFFF"/>
                  </a:solidFill>
                  <a:latin typeface="Aptos"/>
                  <a:ea typeface="Aptos"/>
                  <a:cs typeface="Aptos"/>
                  <a:sym typeface="Aptos"/>
                </a:rPr>
                <a:t>Tema #</a:t>
              </a:r>
            </a:p>
          </p:txBody>
        </p:sp>
      </p:grpSp>
      <p:sp>
        <p:nvSpPr>
          <p:cNvPr id="14" name="AutoShape 14"/>
          <p:cNvSpPr/>
          <p:nvPr/>
        </p:nvSpPr>
        <p:spPr>
          <a:xfrm rot="7080">
            <a:off x="2202104" y="2797740"/>
            <a:ext cx="13906833" cy="0"/>
          </a:xfrm>
          <a:prstGeom prst="line">
            <a:avLst/>
          </a:prstGeom>
          <a:ln w="19050" cap="rnd">
            <a:solidFill>
              <a:srgbClr val="0F9ED5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CO"/>
          </a:p>
        </p:txBody>
      </p:sp>
      <p:sp>
        <p:nvSpPr>
          <p:cNvPr id="15" name="Freeform 15"/>
          <p:cNvSpPr/>
          <p:nvPr/>
        </p:nvSpPr>
        <p:spPr>
          <a:xfrm>
            <a:off x="15476672" y="121890"/>
            <a:ext cx="1812746" cy="1649694"/>
          </a:xfrm>
          <a:custGeom>
            <a:avLst/>
            <a:gdLst/>
            <a:ahLst/>
            <a:cxnLst/>
            <a:rect l="l" t="t" r="r" b="b"/>
            <a:pathLst>
              <a:path w="1812746" h="1649694">
                <a:moveTo>
                  <a:pt x="0" y="0"/>
                </a:moveTo>
                <a:lnTo>
                  <a:pt x="1812746" y="0"/>
                </a:lnTo>
                <a:lnTo>
                  <a:pt x="1812746" y="1649695"/>
                </a:lnTo>
                <a:lnTo>
                  <a:pt x="0" y="164969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6" name="Freeform 16" descr="Logotipo  Descripción generada automáticamente"/>
          <p:cNvSpPr/>
          <p:nvPr/>
        </p:nvSpPr>
        <p:spPr>
          <a:xfrm>
            <a:off x="8471840" y="8796747"/>
            <a:ext cx="1344330" cy="1350140"/>
          </a:xfrm>
          <a:custGeom>
            <a:avLst/>
            <a:gdLst/>
            <a:ahLst/>
            <a:cxnLst/>
            <a:rect l="l" t="t" r="r" b="b"/>
            <a:pathLst>
              <a:path w="1344330" h="1350140">
                <a:moveTo>
                  <a:pt x="0" y="0"/>
                </a:moveTo>
                <a:lnTo>
                  <a:pt x="1344330" y="0"/>
                </a:lnTo>
                <a:lnTo>
                  <a:pt x="1344330" y="1350140"/>
                </a:lnTo>
                <a:lnTo>
                  <a:pt x="0" y="135014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59" b="-59"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7" name="TextBox 17"/>
          <p:cNvSpPr txBox="1"/>
          <p:nvPr/>
        </p:nvSpPr>
        <p:spPr>
          <a:xfrm>
            <a:off x="3466607" y="2188627"/>
            <a:ext cx="12194166" cy="7293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84"/>
              </a:lnSpc>
            </a:pPr>
            <a:r>
              <a:rPr lang="en-US" sz="2404" b="1">
                <a:solidFill>
                  <a:srgbClr val="2C3E50"/>
                </a:solidFill>
                <a:latin typeface="Aptos Bold"/>
                <a:ea typeface="Aptos Bold"/>
                <a:cs typeface="Aptos Bold"/>
                <a:sym typeface="Aptos Bold"/>
              </a:rPr>
              <a:t>EN LA SALUD Y LA ENFERMEDAD:  “ EL FUTURO CUIDADOR EN EL MATRIMONIO”</a:t>
            </a:r>
          </a:p>
          <a:p>
            <a:pPr algn="ctr">
              <a:lnSpc>
                <a:spcPts val="2884"/>
              </a:lnSpc>
            </a:pPr>
            <a:endParaRPr lang="en-US" sz="2404" b="1">
              <a:solidFill>
                <a:srgbClr val="2C3E50"/>
              </a:solidFill>
              <a:latin typeface="Aptos Bold"/>
              <a:ea typeface="Aptos Bold"/>
              <a:cs typeface="Aptos Bold"/>
              <a:sym typeface="Aptos Bold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0F8FD">
                <a:alpha val="100000"/>
              </a:srgbClr>
            </a:gs>
            <a:gs pos="61000">
              <a:srgbClr val="74C4E9">
                <a:alpha val="100000"/>
              </a:srgbClr>
            </a:gs>
            <a:gs pos="100000">
              <a:srgbClr val="74C4E9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3002561"/>
            <a:ext cx="16290827" cy="8139494"/>
            <a:chOff x="0" y="0"/>
            <a:chExt cx="21721102" cy="10852658"/>
          </a:xfrm>
        </p:grpSpPr>
        <p:sp>
          <p:nvSpPr>
            <p:cNvPr id="3" name="Freeform 3"/>
            <p:cNvSpPr/>
            <p:nvPr/>
          </p:nvSpPr>
          <p:spPr>
            <a:xfrm>
              <a:off x="25400" y="25400"/>
              <a:ext cx="21670390" cy="10801858"/>
            </a:xfrm>
            <a:custGeom>
              <a:avLst/>
              <a:gdLst/>
              <a:ahLst/>
              <a:cxnLst/>
              <a:rect l="l" t="t" r="r" b="b"/>
              <a:pathLst>
                <a:path w="21670390" h="10801858">
                  <a:moveTo>
                    <a:pt x="0" y="685927"/>
                  </a:moveTo>
                  <a:cubicBezTo>
                    <a:pt x="0" y="307086"/>
                    <a:pt x="307848" y="0"/>
                    <a:pt x="687578" y="0"/>
                  </a:cubicBezTo>
                  <a:lnTo>
                    <a:pt x="20982812" y="0"/>
                  </a:lnTo>
                  <a:cubicBezTo>
                    <a:pt x="21362543" y="0"/>
                    <a:pt x="21670390" y="307086"/>
                    <a:pt x="21670390" y="685927"/>
                  </a:cubicBezTo>
                  <a:lnTo>
                    <a:pt x="21670390" y="10115931"/>
                  </a:lnTo>
                  <a:cubicBezTo>
                    <a:pt x="21670390" y="10494773"/>
                    <a:pt x="21362543" y="10801858"/>
                    <a:pt x="20982812" y="10801858"/>
                  </a:cubicBezTo>
                  <a:lnTo>
                    <a:pt x="687578" y="10801858"/>
                  </a:lnTo>
                  <a:cubicBezTo>
                    <a:pt x="307848" y="10801858"/>
                    <a:pt x="0" y="10494772"/>
                    <a:pt x="0" y="10115931"/>
                  </a:cubicBezTo>
                  <a:close/>
                </a:path>
              </a:pathLst>
            </a:custGeom>
            <a:blipFill>
              <a:blip r:embed="rId2"/>
              <a:stretch>
                <a:fillRect t="-16579" b="-16579"/>
              </a:stretch>
            </a:blipFill>
          </p:spPr>
          <p:txBody>
            <a:bodyPr/>
            <a:lstStyle/>
            <a:p>
              <a:endParaRPr lang="es-CO"/>
            </a:p>
          </p:txBody>
        </p:sp>
        <p:sp>
          <p:nvSpPr>
            <p:cNvPr id="4" name="Freeform 4"/>
            <p:cNvSpPr/>
            <p:nvPr/>
          </p:nvSpPr>
          <p:spPr>
            <a:xfrm>
              <a:off x="0" y="0"/>
              <a:ext cx="21721190" cy="10852658"/>
            </a:xfrm>
            <a:custGeom>
              <a:avLst/>
              <a:gdLst/>
              <a:ahLst/>
              <a:cxnLst/>
              <a:rect l="l" t="t" r="r" b="b"/>
              <a:pathLst>
                <a:path w="21721190" h="10852658">
                  <a:moveTo>
                    <a:pt x="0" y="711327"/>
                  </a:moveTo>
                  <a:cubicBezTo>
                    <a:pt x="0" y="318389"/>
                    <a:pt x="319278" y="0"/>
                    <a:pt x="712978" y="0"/>
                  </a:cubicBezTo>
                  <a:lnTo>
                    <a:pt x="21008212" y="0"/>
                  </a:lnTo>
                  <a:lnTo>
                    <a:pt x="21008212" y="25400"/>
                  </a:lnTo>
                  <a:lnTo>
                    <a:pt x="21008212" y="0"/>
                  </a:lnTo>
                  <a:cubicBezTo>
                    <a:pt x="21401912" y="0"/>
                    <a:pt x="21721190" y="318389"/>
                    <a:pt x="21721190" y="711327"/>
                  </a:cubicBezTo>
                  <a:lnTo>
                    <a:pt x="21695790" y="711327"/>
                  </a:lnTo>
                  <a:lnTo>
                    <a:pt x="21721190" y="711327"/>
                  </a:lnTo>
                  <a:lnTo>
                    <a:pt x="21721190" y="10141331"/>
                  </a:lnTo>
                  <a:lnTo>
                    <a:pt x="21695790" y="10141331"/>
                  </a:lnTo>
                  <a:lnTo>
                    <a:pt x="21721190" y="10141331"/>
                  </a:lnTo>
                  <a:cubicBezTo>
                    <a:pt x="21721190" y="10534269"/>
                    <a:pt x="21401912" y="10852658"/>
                    <a:pt x="21008212" y="10852658"/>
                  </a:cubicBezTo>
                  <a:lnTo>
                    <a:pt x="21008212" y="10827258"/>
                  </a:lnTo>
                  <a:lnTo>
                    <a:pt x="21008212" y="10852658"/>
                  </a:lnTo>
                  <a:lnTo>
                    <a:pt x="712978" y="10852658"/>
                  </a:lnTo>
                  <a:lnTo>
                    <a:pt x="712978" y="10827258"/>
                  </a:lnTo>
                  <a:lnTo>
                    <a:pt x="712978" y="10852658"/>
                  </a:lnTo>
                  <a:cubicBezTo>
                    <a:pt x="319278" y="10852658"/>
                    <a:pt x="0" y="10534269"/>
                    <a:pt x="0" y="10141331"/>
                  </a:cubicBezTo>
                  <a:lnTo>
                    <a:pt x="0" y="711327"/>
                  </a:lnTo>
                  <a:lnTo>
                    <a:pt x="25400" y="711327"/>
                  </a:lnTo>
                  <a:lnTo>
                    <a:pt x="0" y="711327"/>
                  </a:lnTo>
                  <a:moveTo>
                    <a:pt x="50800" y="711327"/>
                  </a:moveTo>
                  <a:lnTo>
                    <a:pt x="50800" y="10141331"/>
                  </a:lnTo>
                  <a:lnTo>
                    <a:pt x="25400" y="10141331"/>
                  </a:lnTo>
                  <a:lnTo>
                    <a:pt x="50800" y="10141331"/>
                  </a:lnTo>
                  <a:cubicBezTo>
                    <a:pt x="50800" y="10506075"/>
                    <a:pt x="347218" y="10801858"/>
                    <a:pt x="712978" y="10801858"/>
                  </a:cubicBezTo>
                  <a:lnTo>
                    <a:pt x="21008212" y="10801858"/>
                  </a:lnTo>
                  <a:cubicBezTo>
                    <a:pt x="21373973" y="10801858"/>
                    <a:pt x="21670390" y="10506075"/>
                    <a:pt x="21670390" y="10141331"/>
                  </a:cubicBezTo>
                  <a:lnTo>
                    <a:pt x="21670390" y="711327"/>
                  </a:lnTo>
                  <a:cubicBezTo>
                    <a:pt x="21670390" y="346583"/>
                    <a:pt x="21373973" y="50800"/>
                    <a:pt x="21008212" y="50800"/>
                  </a:cubicBezTo>
                  <a:lnTo>
                    <a:pt x="712978" y="50800"/>
                  </a:lnTo>
                  <a:lnTo>
                    <a:pt x="712978" y="25400"/>
                  </a:lnTo>
                  <a:lnTo>
                    <a:pt x="712978" y="50800"/>
                  </a:lnTo>
                  <a:cubicBezTo>
                    <a:pt x="347218" y="50800"/>
                    <a:pt x="50800" y="346583"/>
                    <a:pt x="50800" y="711327"/>
                  </a:cubicBezTo>
                  <a:close/>
                </a:path>
              </a:pathLst>
            </a:custGeom>
            <a:solidFill>
              <a:srgbClr val="A6CAEC"/>
            </a:solidFill>
          </p:spPr>
          <p:txBody>
            <a:bodyPr/>
            <a:lstStyle/>
            <a:p>
              <a:endParaRPr lang="es-CO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14288" y="-14288"/>
            <a:ext cx="18316575" cy="1875926"/>
            <a:chOff x="0" y="0"/>
            <a:chExt cx="24422100" cy="2501234"/>
          </a:xfrm>
        </p:grpSpPr>
        <p:sp>
          <p:nvSpPr>
            <p:cNvPr id="6" name="Freeform 6"/>
            <p:cNvSpPr/>
            <p:nvPr/>
          </p:nvSpPr>
          <p:spPr>
            <a:xfrm>
              <a:off x="19050" y="19050"/>
              <a:ext cx="24384000" cy="2463159"/>
            </a:xfrm>
            <a:custGeom>
              <a:avLst/>
              <a:gdLst/>
              <a:ahLst/>
              <a:cxnLst/>
              <a:rect l="l" t="t" r="r" b="b"/>
              <a:pathLst>
                <a:path w="24384000" h="2463159">
                  <a:moveTo>
                    <a:pt x="0" y="0"/>
                  </a:moveTo>
                  <a:lnTo>
                    <a:pt x="24384000" y="0"/>
                  </a:lnTo>
                  <a:lnTo>
                    <a:pt x="24384000" y="2463159"/>
                  </a:lnTo>
                  <a:lnTo>
                    <a:pt x="0" y="2463159"/>
                  </a:lnTo>
                  <a:close/>
                </a:path>
              </a:pathLst>
            </a:custGeom>
            <a:solidFill>
              <a:srgbClr val="F2F2F2"/>
            </a:solidFill>
          </p:spPr>
          <p:txBody>
            <a:bodyPr/>
            <a:lstStyle/>
            <a:p>
              <a:endParaRPr lang="es-CO"/>
            </a:p>
          </p:txBody>
        </p:sp>
        <p:sp>
          <p:nvSpPr>
            <p:cNvPr id="7" name="Freeform 7"/>
            <p:cNvSpPr/>
            <p:nvPr/>
          </p:nvSpPr>
          <p:spPr>
            <a:xfrm>
              <a:off x="0" y="0"/>
              <a:ext cx="24422100" cy="2501259"/>
            </a:xfrm>
            <a:custGeom>
              <a:avLst/>
              <a:gdLst/>
              <a:ahLst/>
              <a:cxnLst/>
              <a:rect l="l" t="t" r="r" b="b"/>
              <a:pathLst>
                <a:path w="24422100" h="2501259">
                  <a:moveTo>
                    <a:pt x="19050" y="0"/>
                  </a:moveTo>
                  <a:lnTo>
                    <a:pt x="24403050" y="0"/>
                  </a:lnTo>
                  <a:cubicBezTo>
                    <a:pt x="24413590" y="0"/>
                    <a:pt x="24422100" y="8509"/>
                    <a:pt x="24422100" y="19050"/>
                  </a:cubicBezTo>
                  <a:lnTo>
                    <a:pt x="24422100" y="2482209"/>
                  </a:lnTo>
                  <a:cubicBezTo>
                    <a:pt x="24422100" y="2492750"/>
                    <a:pt x="24413590" y="2501259"/>
                    <a:pt x="24403050" y="2501259"/>
                  </a:cubicBezTo>
                  <a:lnTo>
                    <a:pt x="19050" y="2501259"/>
                  </a:lnTo>
                  <a:cubicBezTo>
                    <a:pt x="8509" y="2501259"/>
                    <a:pt x="0" y="2492750"/>
                    <a:pt x="0" y="2482209"/>
                  </a:cubicBezTo>
                  <a:lnTo>
                    <a:pt x="0" y="19050"/>
                  </a:lnTo>
                  <a:cubicBezTo>
                    <a:pt x="0" y="8509"/>
                    <a:pt x="8509" y="0"/>
                    <a:pt x="19050" y="0"/>
                  </a:cubicBezTo>
                  <a:moveTo>
                    <a:pt x="19050" y="38100"/>
                  </a:moveTo>
                  <a:lnTo>
                    <a:pt x="19050" y="19050"/>
                  </a:lnTo>
                  <a:lnTo>
                    <a:pt x="38100" y="19050"/>
                  </a:lnTo>
                  <a:lnTo>
                    <a:pt x="38100" y="2482209"/>
                  </a:lnTo>
                  <a:lnTo>
                    <a:pt x="19050" y="2482209"/>
                  </a:lnTo>
                  <a:lnTo>
                    <a:pt x="19050" y="2463160"/>
                  </a:lnTo>
                  <a:lnTo>
                    <a:pt x="24403050" y="2463160"/>
                  </a:lnTo>
                  <a:lnTo>
                    <a:pt x="24403050" y="2482209"/>
                  </a:lnTo>
                  <a:lnTo>
                    <a:pt x="24384000" y="2482209"/>
                  </a:lnTo>
                  <a:lnTo>
                    <a:pt x="24384000" y="19050"/>
                  </a:lnTo>
                  <a:lnTo>
                    <a:pt x="24403050" y="19050"/>
                  </a:lnTo>
                  <a:lnTo>
                    <a:pt x="24403050" y="38100"/>
                  </a:lnTo>
                  <a:lnTo>
                    <a:pt x="19050" y="3810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/>
            <a:lstStyle/>
            <a:p>
              <a:endParaRPr lang="es-CO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0"/>
              <a:ext cx="24422100" cy="25012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320"/>
                </a:lnSpc>
              </a:pPr>
              <a:r>
                <a:rPr lang="en-US" sz="3600" b="1">
                  <a:solidFill>
                    <a:srgbClr val="2C3E50"/>
                  </a:solidFill>
                  <a:latin typeface="Aptos Bold"/>
                  <a:ea typeface="Aptos Bold"/>
                  <a:cs typeface="Aptos Bold"/>
                  <a:sym typeface="Aptos Bold"/>
                </a:rPr>
                <a:t>El Taller de la Familia</a:t>
              </a:r>
            </a:p>
            <a:p>
              <a:pPr algn="ctr">
                <a:lnSpc>
                  <a:spcPts val="3240"/>
                </a:lnSpc>
              </a:pPr>
              <a:r>
                <a:rPr lang="en-US" sz="2700">
                  <a:solidFill>
                    <a:srgbClr val="808080"/>
                  </a:solidFill>
                  <a:latin typeface="Aptos"/>
                  <a:ea typeface="Aptos"/>
                  <a:cs typeface="Aptos"/>
                  <a:sym typeface="Aptos"/>
                </a:rPr>
                <a:t>Para construir el hogar</a:t>
              </a:r>
            </a:p>
          </p:txBody>
        </p:sp>
      </p:grpSp>
      <p:sp>
        <p:nvSpPr>
          <p:cNvPr id="9" name="Freeform 9" descr="Una torre con un reloj en lo alto de una casa  El contenido generado por IA puede ser incorrecto."/>
          <p:cNvSpPr/>
          <p:nvPr/>
        </p:nvSpPr>
        <p:spPr>
          <a:xfrm>
            <a:off x="1017641" y="338252"/>
            <a:ext cx="1825466" cy="1216971"/>
          </a:xfrm>
          <a:custGeom>
            <a:avLst/>
            <a:gdLst/>
            <a:ahLst/>
            <a:cxnLst/>
            <a:rect l="l" t="t" r="r" b="b"/>
            <a:pathLst>
              <a:path w="1825466" h="1216971">
                <a:moveTo>
                  <a:pt x="0" y="0"/>
                </a:moveTo>
                <a:lnTo>
                  <a:pt x="1825467" y="0"/>
                </a:lnTo>
                <a:lnTo>
                  <a:pt x="1825467" y="1216971"/>
                </a:lnTo>
                <a:lnTo>
                  <a:pt x="0" y="121697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grpSp>
        <p:nvGrpSpPr>
          <p:cNvPr id="10" name="Group 10"/>
          <p:cNvGrpSpPr/>
          <p:nvPr/>
        </p:nvGrpSpPr>
        <p:grpSpPr>
          <a:xfrm>
            <a:off x="8276339" y="1515037"/>
            <a:ext cx="1754134" cy="589016"/>
            <a:chOff x="0" y="0"/>
            <a:chExt cx="2338845" cy="785355"/>
          </a:xfrm>
        </p:grpSpPr>
        <p:sp>
          <p:nvSpPr>
            <p:cNvPr id="11" name="Freeform 11"/>
            <p:cNvSpPr/>
            <p:nvPr/>
          </p:nvSpPr>
          <p:spPr>
            <a:xfrm>
              <a:off x="19050" y="19050"/>
              <a:ext cx="2300859" cy="747268"/>
            </a:xfrm>
            <a:custGeom>
              <a:avLst/>
              <a:gdLst/>
              <a:ahLst/>
              <a:cxnLst/>
              <a:rect l="l" t="t" r="r" b="b"/>
              <a:pathLst>
                <a:path w="2300859" h="747268">
                  <a:moveTo>
                    <a:pt x="370205" y="0"/>
                  </a:moveTo>
                  <a:lnTo>
                    <a:pt x="1930654" y="0"/>
                  </a:lnTo>
                  <a:cubicBezTo>
                    <a:pt x="2135124" y="0"/>
                    <a:pt x="2300859" y="167259"/>
                    <a:pt x="2300859" y="373634"/>
                  </a:cubicBezTo>
                  <a:cubicBezTo>
                    <a:pt x="2300859" y="580009"/>
                    <a:pt x="2135124" y="747268"/>
                    <a:pt x="1930654" y="747268"/>
                  </a:cubicBezTo>
                  <a:lnTo>
                    <a:pt x="370205" y="747268"/>
                  </a:lnTo>
                  <a:cubicBezTo>
                    <a:pt x="165735" y="747268"/>
                    <a:pt x="0" y="580009"/>
                    <a:pt x="0" y="373634"/>
                  </a:cubicBezTo>
                  <a:cubicBezTo>
                    <a:pt x="0" y="167259"/>
                    <a:pt x="165735" y="0"/>
                    <a:pt x="370205" y="0"/>
                  </a:cubicBezTo>
                  <a:close/>
                </a:path>
              </a:pathLst>
            </a:custGeom>
            <a:solidFill>
              <a:srgbClr val="0F9ED5"/>
            </a:solidFill>
          </p:spPr>
          <p:txBody>
            <a:bodyPr/>
            <a:lstStyle/>
            <a:p>
              <a:endParaRPr lang="es-CO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0" y="0"/>
              <a:ext cx="2338959" cy="785368"/>
            </a:xfrm>
            <a:custGeom>
              <a:avLst/>
              <a:gdLst/>
              <a:ahLst/>
              <a:cxnLst/>
              <a:rect l="l" t="t" r="r" b="b"/>
              <a:pathLst>
                <a:path w="2338959" h="785368">
                  <a:moveTo>
                    <a:pt x="389255" y="0"/>
                  </a:moveTo>
                  <a:lnTo>
                    <a:pt x="1949704" y="0"/>
                  </a:lnTo>
                  <a:lnTo>
                    <a:pt x="1949704" y="19050"/>
                  </a:lnTo>
                  <a:lnTo>
                    <a:pt x="1949704" y="0"/>
                  </a:lnTo>
                  <a:lnTo>
                    <a:pt x="1949704" y="19050"/>
                  </a:lnTo>
                  <a:lnTo>
                    <a:pt x="1949704" y="0"/>
                  </a:lnTo>
                  <a:cubicBezTo>
                    <a:pt x="2164842" y="0"/>
                    <a:pt x="2338959" y="176022"/>
                    <a:pt x="2338959" y="392684"/>
                  </a:cubicBezTo>
                  <a:lnTo>
                    <a:pt x="2319909" y="392684"/>
                  </a:lnTo>
                  <a:lnTo>
                    <a:pt x="2338959" y="392684"/>
                  </a:lnTo>
                  <a:cubicBezTo>
                    <a:pt x="2338959" y="609346"/>
                    <a:pt x="2164842" y="785368"/>
                    <a:pt x="1949704" y="785368"/>
                  </a:cubicBezTo>
                  <a:lnTo>
                    <a:pt x="1949704" y="766318"/>
                  </a:lnTo>
                  <a:lnTo>
                    <a:pt x="1949704" y="785368"/>
                  </a:lnTo>
                  <a:lnTo>
                    <a:pt x="389255" y="785368"/>
                  </a:lnTo>
                  <a:lnTo>
                    <a:pt x="389255" y="766318"/>
                  </a:lnTo>
                  <a:lnTo>
                    <a:pt x="389255" y="785368"/>
                  </a:lnTo>
                  <a:lnTo>
                    <a:pt x="389255" y="766318"/>
                  </a:lnTo>
                  <a:lnTo>
                    <a:pt x="389255" y="785368"/>
                  </a:lnTo>
                  <a:cubicBezTo>
                    <a:pt x="174117" y="785368"/>
                    <a:pt x="0" y="609346"/>
                    <a:pt x="0" y="392684"/>
                  </a:cubicBezTo>
                  <a:cubicBezTo>
                    <a:pt x="0" y="176022"/>
                    <a:pt x="174117" y="0"/>
                    <a:pt x="389255" y="0"/>
                  </a:cubicBezTo>
                  <a:lnTo>
                    <a:pt x="389255" y="19050"/>
                  </a:lnTo>
                  <a:lnTo>
                    <a:pt x="389255" y="0"/>
                  </a:lnTo>
                  <a:moveTo>
                    <a:pt x="389255" y="38100"/>
                  </a:moveTo>
                  <a:lnTo>
                    <a:pt x="389255" y="19050"/>
                  </a:lnTo>
                  <a:lnTo>
                    <a:pt x="389255" y="38100"/>
                  </a:lnTo>
                  <a:cubicBezTo>
                    <a:pt x="195453" y="38100"/>
                    <a:pt x="38100" y="196723"/>
                    <a:pt x="38100" y="392684"/>
                  </a:cubicBezTo>
                  <a:lnTo>
                    <a:pt x="19050" y="392684"/>
                  </a:lnTo>
                  <a:lnTo>
                    <a:pt x="38100" y="392684"/>
                  </a:lnTo>
                  <a:cubicBezTo>
                    <a:pt x="38100" y="588645"/>
                    <a:pt x="195453" y="747268"/>
                    <a:pt x="389255" y="747268"/>
                  </a:cubicBezTo>
                  <a:lnTo>
                    <a:pt x="1949704" y="747268"/>
                  </a:lnTo>
                  <a:cubicBezTo>
                    <a:pt x="2143379" y="747268"/>
                    <a:pt x="2300859" y="588645"/>
                    <a:pt x="2300859" y="392684"/>
                  </a:cubicBezTo>
                  <a:cubicBezTo>
                    <a:pt x="2300859" y="196723"/>
                    <a:pt x="2143379" y="38100"/>
                    <a:pt x="1949704" y="38100"/>
                  </a:cubicBezTo>
                  <a:lnTo>
                    <a:pt x="389255" y="38100"/>
                  </a:lnTo>
                  <a:close/>
                </a:path>
              </a:pathLst>
            </a:custGeom>
            <a:solidFill>
              <a:srgbClr val="024059"/>
            </a:solidFill>
          </p:spPr>
          <p:txBody>
            <a:bodyPr/>
            <a:lstStyle/>
            <a:p>
              <a:endParaRPr lang="es-CO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0"/>
              <a:ext cx="2338845" cy="7853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40"/>
                </a:lnSpc>
              </a:pPr>
              <a:r>
                <a:rPr lang="en-US" sz="2700">
                  <a:solidFill>
                    <a:srgbClr val="FFFFFF"/>
                  </a:solidFill>
                  <a:latin typeface="Aptos"/>
                  <a:ea typeface="Aptos"/>
                  <a:cs typeface="Aptos"/>
                  <a:sym typeface="Aptos"/>
                </a:rPr>
                <a:t>Tema #</a:t>
              </a:r>
            </a:p>
          </p:txBody>
        </p:sp>
      </p:grpSp>
      <p:sp>
        <p:nvSpPr>
          <p:cNvPr id="14" name="AutoShape 14"/>
          <p:cNvSpPr/>
          <p:nvPr/>
        </p:nvSpPr>
        <p:spPr>
          <a:xfrm rot="7080">
            <a:off x="2202104" y="2797740"/>
            <a:ext cx="13906833" cy="0"/>
          </a:xfrm>
          <a:prstGeom prst="line">
            <a:avLst/>
          </a:prstGeom>
          <a:ln w="19050" cap="rnd">
            <a:solidFill>
              <a:srgbClr val="0F9ED5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CO"/>
          </a:p>
        </p:txBody>
      </p:sp>
      <p:sp>
        <p:nvSpPr>
          <p:cNvPr id="15" name="Freeform 15"/>
          <p:cNvSpPr/>
          <p:nvPr/>
        </p:nvSpPr>
        <p:spPr>
          <a:xfrm>
            <a:off x="15476672" y="121890"/>
            <a:ext cx="1812746" cy="1649694"/>
          </a:xfrm>
          <a:custGeom>
            <a:avLst/>
            <a:gdLst/>
            <a:ahLst/>
            <a:cxnLst/>
            <a:rect l="l" t="t" r="r" b="b"/>
            <a:pathLst>
              <a:path w="1812746" h="1649694">
                <a:moveTo>
                  <a:pt x="0" y="0"/>
                </a:moveTo>
                <a:lnTo>
                  <a:pt x="1812746" y="0"/>
                </a:lnTo>
                <a:lnTo>
                  <a:pt x="1812746" y="1649695"/>
                </a:lnTo>
                <a:lnTo>
                  <a:pt x="0" y="164969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6" name="Freeform 16" descr="Logotipo  Descripción generada automáticamente"/>
          <p:cNvSpPr/>
          <p:nvPr/>
        </p:nvSpPr>
        <p:spPr>
          <a:xfrm>
            <a:off x="8471840" y="8796747"/>
            <a:ext cx="1344330" cy="1350140"/>
          </a:xfrm>
          <a:custGeom>
            <a:avLst/>
            <a:gdLst/>
            <a:ahLst/>
            <a:cxnLst/>
            <a:rect l="l" t="t" r="r" b="b"/>
            <a:pathLst>
              <a:path w="1344330" h="1350140">
                <a:moveTo>
                  <a:pt x="0" y="0"/>
                </a:moveTo>
                <a:lnTo>
                  <a:pt x="1344330" y="0"/>
                </a:lnTo>
                <a:lnTo>
                  <a:pt x="1344330" y="1350140"/>
                </a:lnTo>
                <a:lnTo>
                  <a:pt x="0" y="135014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59" b="-59"/>
            </a:stretch>
          </a:blipFill>
        </p:spPr>
        <p:txBody>
          <a:bodyPr/>
          <a:lstStyle/>
          <a:p>
            <a:endParaRPr lang="es-CO"/>
          </a:p>
        </p:txBody>
      </p:sp>
      <p:grpSp>
        <p:nvGrpSpPr>
          <p:cNvPr id="17" name="Group 17"/>
          <p:cNvGrpSpPr/>
          <p:nvPr/>
        </p:nvGrpSpPr>
        <p:grpSpPr>
          <a:xfrm>
            <a:off x="1930375" y="3841912"/>
            <a:ext cx="5094201" cy="1613000"/>
            <a:chOff x="0" y="0"/>
            <a:chExt cx="1341683" cy="424823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341683" cy="424823"/>
            </a:xfrm>
            <a:custGeom>
              <a:avLst/>
              <a:gdLst/>
              <a:ahLst/>
              <a:cxnLst/>
              <a:rect l="l" t="t" r="r" b="b"/>
              <a:pathLst>
                <a:path w="1341683" h="424823">
                  <a:moveTo>
                    <a:pt x="77507" y="0"/>
                  </a:moveTo>
                  <a:lnTo>
                    <a:pt x="1264175" y="0"/>
                  </a:lnTo>
                  <a:cubicBezTo>
                    <a:pt x="1284732" y="0"/>
                    <a:pt x="1304446" y="8166"/>
                    <a:pt x="1318981" y="22701"/>
                  </a:cubicBezTo>
                  <a:cubicBezTo>
                    <a:pt x="1333517" y="37237"/>
                    <a:pt x="1341683" y="56951"/>
                    <a:pt x="1341683" y="77507"/>
                  </a:cubicBezTo>
                  <a:lnTo>
                    <a:pt x="1341683" y="347316"/>
                  </a:lnTo>
                  <a:cubicBezTo>
                    <a:pt x="1341683" y="390122"/>
                    <a:pt x="1306981" y="424823"/>
                    <a:pt x="1264175" y="424823"/>
                  </a:cubicBezTo>
                  <a:lnTo>
                    <a:pt x="77507" y="424823"/>
                  </a:lnTo>
                  <a:cubicBezTo>
                    <a:pt x="56951" y="424823"/>
                    <a:pt x="37237" y="416657"/>
                    <a:pt x="22701" y="402122"/>
                  </a:cubicBezTo>
                  <a:cubicBezTo>
                    <a:pt x="8166" y="387586"/>
                    <a:pt x="0" y="367872"/>
                    <a:pt x="0" y="347316"/>
                  </a:cubicBezTo>
                  <a:lnTo>
                    <a:pt x="0" y="77507"/>
                  </a:lnTo>
                  <a:cubicBezTo>
                    <a:pt x="0" y="56951"/>
                    <a:pt x="8166" y="37237"/>
                    <a:pt x="22701" y="22701"/>
                  </a:cubicBezTo>
                  <a:cubicBezTo>
                    <a:pt x="37237" y="8166"/>
                    <a:pt x="56951" y="0"/>
                    <a:pt x="77507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F0F8FD">
                    <a:alpha val="100000"/>
                  </a:srgbClr>
                </a:gs>
                <a:gs pos="61000">
                  <a:srgbClr val="74C4E9">
                    <a:alpha val="100000"/>
                  </a:srgbClr>
                </a:gs>
                <a:gs pos="100000">
                  <a:srgbClr val="74C4E9">
                    <a:alpha val="100000"/>
                  </a:srgbClr>
                </a:gs>
              </a:gsLst>
              <a:lin ang="5400000"/>
            </a:gradFill>
          </p:spPr>
          <p:txBody>
            <a:bodyPr/>
            <a:lstStyle/>
            <a:p>
              <a:endParaRPr lang="es-CO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0"/>
              <a:ext cx="1341683" cy="42482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84"/>
                </a:lnSpc>
              </a:pPr>
              <a:r>
                <a:rPr lang="en-US" sz="2404" b="1">
                  <a:solidFill>
                    <a:srgbClr val="000000"/>
                  </a:solidFill>
                  <a:latin typeface="Aptos Bold"/>
                  <a:ea typeface="Aptos Bold"/>
                  <a:cs typeface="Aptos Bold"/>
                  <a:sym typeface="Aptos Bold"/>
                </a:rPr>
                <a:t>AMOR Y CUIDADO MUTUO </a:t>
              </a:r>
            </a:p>
            <a:p>
              <a:pPr algn="ctr">
                <a:lnSpc>
                  <a:spcPts val="2884"/>
                </a:lnSpc>
              </a:pPr>
              <a:endParaRPr lang="en-US" sz="2404" b="1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endParaRPr>
            </a:p>
            <a:p>
              <a:pPr algn="ctr">
                <a:lnSpc>
                  <a:spcPts val="2884"/>
                </a:lnSpc>
              </a:pPr>
              <a:r>
                <a:rPr lang="en-US" sz="2404" b="1">
                  <a:solidFill>
                    <a:srgbClr val="000000"/>
                  </a:solidFill>
                  <a:latin typeface="Aptos Bold"/>
                  <a:ea typeface="Aptos Bold"/>
                  <a:cs typeface="Aptos Bold"/>
                  <a:sym typeface="Aptos Bold"/>
                </a:rPr>
                <a:t>1 CORINTIOS 13,4-7</a:t>
              </a:r>
            </a:p>
            <a:p>
              <a:pPr algn="ctr">
                <a:lnSpc>
                  <a:spcPts val="2884"/>
                </a:lnSpc>
              </a:pPr>
              <a:endParaRPr lang="en-US" sz="2404" b="1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endParaRPr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3466607" y="2188627"/>
            <a:ext cx="12194166" cy="7293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84"/>
              </a:lnSpc>
            </a:pPr>
            <a:r>
              <a:rPr lang="en-US" sz="2404" b="1">
                <a:solidFill>
                  <a:srgbClr val="2C3E50"/>
                </a:solidFill>
                <a:latin typeface="Aptos Bold"/>
                <a:ea typeface="Aptos Bold"/>
                <a:cs typeface="Aptos Bold"/>
                <a:sym typeface="Aptos Bold"/>
              </a:rPr>
              <a:t>EN LA SALUD Y LA ENFERMEDAD:  “ EL FUTURO CUIDADOR EN EL MATRIMONIO”</a:t>
            </a:r>
          </a:p>
          <a:p>
            <a:pPr algn="ctr">
              <a:lnSpc>
                <a:spcPts val="2884"/>
              </a:lnSpc>
            </a:pPr>
            <a:endParaRPr lang="en-US" sz="2404" b="1">
              <a:solidFill>
                <a:srgbClr val="2C3E50"/>
              </a:solidFill>
              <a:latin typeface="Aptos Bold"/>
              <a:ea typeface="Aptos Bold"/>
              <a:cs typeface="Aptos Bold"/>
              <a:sym typeface="Aptos Bold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1482811" y="5901147"/>
            <a:ext cx="6560589" cy="37108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97"/>
              </a:lnSpc>
              <a:spcBef>
                <a:spcPct val="0"/>
              </a:spcBef>
            </a:pPr>
            <a:r>
              <a:rPr lang="en-US" sz="3080" b="1">
                <a:solidFill>
                  <a:srgbClr val="FFFFFF"/>
                </a:solidFill>
                <a:latin typeface="Aptos Bold"/>
                <a:ea typeface="Aptos Bold"/>
                <a:cs typeface="Aptos Bold"/>
                <a:sym typeface="Aptos Bold"/>
              </a:rPr>
              <a:t>Tener amor es saber soportar; es ser bondadoso, es no tener envidia, ni ser presumido, ni orgulloso, ni grosero, ni egoísta; es no enojarse ni guardar rencor; es no alegrarse de las injusticias, sino de la verdad. Tener amor es sufrirlo todo, creerlo todo, esperarlo todo, soportarlo todo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0F8FD">
                <a:alpha val="100000"/>
              </a:srgbClr>
            </a:gs>
            <a:gs pos="61000">
              <a:srgbClr val="74C4E9">
                <a:alpha val="100000"/>
              </a:srgbClr>
            </a:gs>
            <a:gs pos="100000">
              <a:srgbClr val="74C4E9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3002561"/>
            <a:ext cx="16290827" cy="8139494"/>
            <a:chOff x="0" y="0"/>
            <a:chExt cx="21721102" cy="10852658"/>
          </a:xfrm>
        </p:grpSpPr>
        <p:sp>
          <p:nvSpPr>
            <p:cNvPr id="3" name="Freeform 3"/>
            <p:cNvSpPr/>
            <p:nvPr/>
          </p:nvSpPr>
          <p:spPr>
            <a:xfrm>
              <a:off x="25400" y="25400"/>
              <a:ext cx="21670390" cy="10801858"/>
            </a:xfrm>
            <a:custGeom>
              <a:avLst/>
              <a:gdLst/>
              <a:ahLst/>
              <a:cxnLst/>
              <a:rect l="l" t="t" r="r" b="b"/>
              <a:pathLst>
                <a:path w="21670390" h="10801858">
                  <a:moveTo>
                    <a:pt x="0" y="685927"/>
                  </a:moveTo>
                  <a:cubicBezTo>
                    <a:pt x="0" y="307086"/>
                    <a:pt x="307848" y="0"/>
                    <a:pt x="687578" y="0"/>
                  </a:cubicBezTo>
                  <a:lnTo>
                    <a:pt x="20982812" y="0"/>
                  </a:lnTo>
                  <a:cubicBezTo>
                    <a:pt x="21362543" y="0"/>
                    <a:pt x="21670390" y="307086"/>
                    <a:pt x="21670390" y="685927"/>
                  </a:cubicBezTo>
                  <a:lnTo>
                    <a:pt x="21670390" y="10115931"/>
                  </a:lnTo>
                  <a:cubicBezTo>
                    <a:pt x="21670390" y="10494773"/>
                    <a:pt x="21362543" y="10801858"/>
                    <a:pt x="20982812" y="10801858"/>
                  </a:cubicBezTo>
                  <a:lnTo>
                    <a:pt x="687578" y="10801858"/>
                  </a:lnTo>
                  <a:cubicBezTo>
                    <a:pt x="307848" y="10801858"/>
                    <a:pt x="0" y="10494772"/>
                    <a:pt x="0" y="10115931"/>
                  </a:cubicBezTo>
                  <a:close/>
                </a:path>
              </a:pathLst>
            </a:custGeom>
            <a:gradFill rotWithShape="1">
              <a:gsLst>
                <a:gs pos="78000">
                  <a:srgbClr val="F2F2F2">
                    <a:alpha val="100000"/>
                  </a:srgbClr>
                </a:gs>
                <a:gs pos="90000">
                  <a:srgbClr val="74C4E9">
                    <a:alpha val="100000"/>
                  </a:srgbClr>
                </a:gs>
                <a:gs pos="100000">
                  <a:srgbClr val="74C4E9">
                    <a:alpha val="100000"/>
                  </a:srgbClr>
                </a:gs>
              </a:gsLst>
              <a:lin ang="5400000"/>
            </a:gradFill>
          </p:spPr>
          <p:txBody>
            <a:bodyPr/>
            <a:lstStyle/>
            <a:p>
              <a:endParaRPr lang="es-CO"/>
            </a:p>
          </p:txBody>
        </p:sp>
        <p:sp>
          <p:nvSpPr>
            <p:cNvPr id="4" name="Freeform 4"/>
            <p:cNvSpPr/>
            <p:nvPr/>
          </p:nvSpPr>
          <p:spPr>
            <a:xfrm>
              <a:off x="0" y="0"/>
              <a:ext cx="21721190" cy="10852658"/>
            </a:xfrm>
            <a:custGeom>
              <a:avLst/>
              <a:gdLst/>
              <a:ahLst/>
              <a:cxnLst/>
              <a:rect l="l" t="t" r="r" b="b"/>
              <a:pathLst>
                <a:path w="21721190" h="10852658">
                  <a:moveTo>
                    <a:pt x="0" y="711327"/>
                  </a:moveTo>
                  <a:cubicBezTo>
                    <a:pt x="0" y="318389"/>
                    <a:pt x="319278" y="0"/>
                    <a:pt x="712978" y="0"/>
                  </a:cubicBezTo>
                  <a:lnTo>
                    <a:pt x="21008212" y="0"/>
                  </a:lnTo>
                  <a:lnTo>
                    <a:pt x="21008212" y="25400"/>
                  </a:lnTo>
                  <a:lnTo>
                    <a:pt x="21008212" y="0"/>
                  </a:lnTo>
                  <a:cubicBezTo>
                    <a:pt x="21401912" y="0"/>
                    <a:pt x="21721190" y="318389"/>
                    <a:pt x="21721190" y="711327"/>
                  </a:cubicBezTo>
                  <a:lnTo>
                    <a:pt x="21695790" y="711327"/>
                  </a:lnTo>
                  <a:lnTo>
                    <a:pt x="21721190" y="711327"/>
                  </a:lnTo>
                  <a:lnTo>
                    <a:pt x="21721190" y="10141331"/>
                  </a:lnTo>
                  <a:lnTo>
                    <a:pt x="21695790" y="10141331"/>
                  </a:lnTo>
                  <a:lnTo>
                    <a:pt x="21721190" y="10141331"/>
                  </a:lnTo>
                  <a:cubicBezTo>
                    <a:pt x="21721190" y="10534269"/>
                    <a:pt x="21401912" y="10852658"/>
                    <a:pt x="21008212" y="10852658"/>
                  </a:cubicBezTo>
                  <a:lnTo>
                    <a:pt x="21008212" y="10827258"/>
                  </a:lnTo>
                  <a:lnTo>
                    <a:pt x="21008212" y="10852658"/>
                  </a:lnTo>
                  <a:lnTo>
                    <a:pt x="712978" y="10852658"/>
                  </a:lnTo>
                  <a:lnTo>
                    <a:pt x="712978" y="10827258"/>
                  </a:lnTo>
                  <a:lnTo>
                    <a:pt x="712978" y="10852658"/>
                  </a:lnTo>
                  <a:cubicBezTo>
                    <a:pt x="319278" y="10852658"/>
                    <a:pt x="0" y="10534269"/>
                    <a:pt x="0" y="10141331"/>
                  </a:cubicBezTo>
                  <a:lnTo>
                    <a:pt x="0" y="711327"/>
                  </a:lnTo>
                  <a:lnTo>
                    <a:pt x="25400" y="711327"/>
                  </a:lnTo>
                  <a:lnTo>
                    <a:pt x="0" y="711327"/>
                  </a:lnTo>
                  <a:moveTo>
                    <a:pt x="50800" y="711327"/>
                  </a:moveTo>
                  <a:lnTo>
                    <a:pt x="50800" y="10141331"/>
                  </a:lnTo>
                  <a:lnTo>
                    <a:pt x="25400" y="10141331"/>
                  </a:lnTo>
                  <a:lnTo>
                    <a:pt x="50800" y="10141331"/>
                  </a:lnTo>
                  <a:cubicBezTo>
                    <a:pt x="50800" y="10506075"/>
                    <a:pt x="347218" y="10801858"/>
                    <a:pt x="712978" y="10801858"/>
                  </a:cubicBezTo>
                  <a:lnTo>
                    <a:pt x="21008212" y="10801858"/>
                  </a:lnTo>
                  <a:cubicBezTo>
                    <a:pt x="21373973" y="10801858"/>
                    <a:pt x="21670390" y="10506075"/>
                    <a:pt x="21670390" y="10141331"/>
                  </a:cubicBezTo>
                  <a:lnTo>
                    <a:pt x="21670390" y="711327"/>
                  </a:lnTo>
                  <a:cubicBezTo>
                    <a:pt x="21670390" y="346583"/>
                    <a:pt x="21373973" y="50800"/>
                    <a:pt x="21008212" y="50800"/>
                  </a:cubicBezTo>
                  <a:lnTo>
                    <a:pt x="712978" y="50800"/>
                  </a:lnTo>
                  <a:lnTo>
                    <a:pt x="712978" y="25400"/>
                  </a:lnTo>
                  <a:lnTo>
                    <a:pt x="712978" y="50800"/>
                  </a:lnTo>
                  <a:cubicBezTo>
                    <a:pt x="347218" y="50800"/>
                    <a:pt x="50800" y="346583"/>
                    <a:pt x="50800" y="711327"/>
                  </a:cubicBezTo>
                  <a:close/>
                </a:path>
              </a:pathLst>
            </a:custGeom>
            <a:solidFill>
              <a:srgbClr val="A6CAEC"/>
            </a:solidFill>
          </p:spPr>
          <p:txBody>
            <a:bodyPr/>
            <a:lstStyle/>
            <a:p>
              <a:endParaRPr lang="es-CO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14288" y="-14288"/>
            <a:ext cx="18316575" cy="1875926"/>
            <a:chOff x="0" y="0"/>
            <a:chExt cx="24422100" cy="2501234"/>
          </a:xfrm>
        </p:grpSpPr>
        <p:sp>
          <p:nvSpPr>
            <p:cNvPr id="6" name="Freeform 6"/>
            <p:cNvSpPr/>
            <p:nvPr/>
          </p:nvSpPr>
          <p:spPr>
            <a:xfrm>
              <a:off x="19050" y="19050"/>
              <a:ext cx="24384000" cy="2463159"/>
            </a:xfrm>
            <a:custGeom>
              <a:avLst/>
              <a:gdLst/>
              <a:ahLst/>
              <a:cxnLst/>
              <a:rect l="l" t="t" r="r" b="b"/>
              <a:pathLst>
                <a:path w="24384000" h="2463159">
                  <a:moveTo>
                    <a:pt x="0" y="0"/>
                  </a:moveTo>
                  <a:lnTo>
                    <a:pt x="24384000" y="0"/>
                  </a:lnTo>
                  <a:lnTo>
                    <a:pt x="24384000" y="2463159"/>
                  </a:lnTo>
                  <a:lnTo>
                    <a:pt x="0" y="2463159"/>
                  </a:lnTo>
                  <a:close/>
                </a:path>
              </a:pathLst>
            </a:custGeom>
            <a:solidFill>
              <a:srgbClr val="F2F2F2"/>
            </a:solidFill>
          </p:spPr>
          <p:txBody>
            <a:bodyPr/>
            <a:lstStyle/>
            <a:p>
              <a:endParaRPr lang="es-CO"/>
            </a:p>
          </p:txBody>
        </p:sp>
        <p:sp>
          <p:nvSpPr>
            <p:cNvPr id="7" name="Freeform 7"/>
            <p:cNvSpPr/>
            <p:nvPr/>
          </p:nvSpPr>
          <p:spPr>
            <a:xfrm>
              <a:off x="0" y="0"/>
              <a:ext cx="24422100" cy="2501259"/>
            </a:xfrm>
            <a:custGeom>
              <a:avLst/>
              <a:gdLst/>
              <a:ahLst/>
              <a:cxnLst/>
              <a:rect l="l" t="t" r="r" b="b"/>
              <a:pathLst>
                <a:path w="24422100" h="2501259">
                  <a:moveTo>
                    <a:pt x="19050" y="0"/>
                  </a:moveTo>
                  <a:lnTo>
                    <a:pt x="24403050" y="0"/>
                  </a:lnTo>
                  <a:cubicBezTo>
                    <a:pt x="24413590" y="0"/>
                    <a:pt x="24422100" y="8509"/>
                    <a:pt x="24422100" y="19050"/>
                  </a:cubicBezTo>
                  <a:lnTo>
                    <a:pt x="24422100" y="2482209"/>
                  </a:lnTo>
                  <a:cubicBezTo>
                    <a:pt x="24422100" y="2492750"/>
                    <a:pt x="24413590" y="2501259"/>
                    <a:pt x="24403050" y="2501259"/>
                  </a:cubicBezTo>
                  <a:lnTo>
                    <a:pt x="19050" y="2501259"/>
                  </a:lnTo>
                  <a:cubicBezTo>
                    <a:pt x="8509" y="2501259"/>
                    <a:pt x="0" y="2492750"/>
                    <a:pt x="0" y="2482209"/>
                  </a:cubicBezTo>
                  <a:lnTo>
                    <a:pt x="0" y="19050"/>
                  </a:lnTo>
                  <a:cubicBezTo>
                    <a:pt x="0" y="8509"/>
                    <a:pt x="8509" y="0"/>
                    <a:pt x="19050" y="0"/>
                  </a:cubicBezTo>
                  <a:moveTo>
                    <a:pt x="19050" y="38100"/>
                  </a:moveTo>
                  <a:lnTo>
                    <a:pt x="19050" y="19050"/>
                  </a:lnTo>
                  <a:lnTo>
                    <a:pt x="38100" y="19050"/>
                  </a:lnTo>
                  <a:lnTo>
                    <a:pt x="38100" y="2482209"/>
                  </a:lnTo>
                  <a:lnTo>
                    <a:pt x="19050" y="2482209"/>
                  </a:lnTo>
                  <a:lnTo>
                    <a:pt x="19050" y="2463160"/>
                  </a:lnTo>
                  <a:lnTo>
                    <a:pt x="24403050" y="2463160"/>
                  </a:lnTo>
                  <a:lnTo>
                    <a:pt x="24403050" y="2482209"/>
                  </a:lnTo>
                  <a:lnTo>
                    <a:pt x="24384000" y="2482209"/>
                  </a:lnTo>
                  <a:lnTo>
                    <a:pt x="24384000" y="19050"/>
                  </a:lnTo>
                  <a:lnTo>
                    <a:pt x="24403050" y="19050"/>
                  </a:lnTo>
                  <a:lnTo>
                    <a:pt x="24403050" y="38100"/>
                  </a:lnTo>
                  <a:lnTo>
                    <a:pt x="19050" y="3810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/>
            <a:lstStyle/>
            <a:p>
              <a:endParaRPr lang="es-CO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0"/>
              <a:ext cx="24422100" cy="25012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320"/>
                </a:lnSpc>
              </a:pPr>
              <a:r>
                <a:rPr lang="en-US" sz="3600" b="1">
                  <a:solidFill>
                    <a:srgbClr val="2C3E50"/>
                  </a:solidFill>
                  <a:latin typeface="Aptos Bold"/>
                  <a:ea typeface="Aptos Bold"/>
                  <a:cs typeface="Aptos Bold"/>
                  <a:sym typeface="Aptos Bold"/>
                </a:rPr>
                <a:t>El Taller de la Familia</a:t>
              </a:r>
            </a:p>
            <a:p>
              <a:pPr algn="ctr">
                <a:lnSpc>
                  <a:spcPts val="3240"/>
                </a:lnSpc>
              </a:pPr>
              <a:r>
                <a:rPr lang="en-US" sz="2700">
                  <a:solidFill>
                    <a:srgbClr val="808080"/>
                  </a:solidFill>
                  <a:latin typeface="Aptos"/>
                  <a:ea typeface="Aptos"/>
                  <a:cs typeface="Aptos"/>
                  <a:sym typeface="Aptos"/>
                </a:rPr>
                <a:t>Para construir el hogar</a:t>
              </a:r>
            </a:p>
          </p:txBody>
        </p:sp>
      </p:grpSp>
      <p:sp>
        <p:nvSpPr>
          <p:cNvPr id="9" name="Freeform 9" descr="Una torre con un reloj en lo alto de una casa  El contenido generado por IA puede ser incorrecto."/>
          <p:cNvSpPr/>
          <p:nvPr/>
        </p:nvSpPr>
        <p:spPr>
          <a:xfrm>
            <a:off x="1017641" y="338252"/>
            <a:ext cx="1825466" cy="1216971"/>
          </a:xfrm>
          <a:custGeom>
            <a:avLst/>
            <a:gdLst/>
            <a:ahLst/>
            <a:cxnLst/>
            <a:rect l="l" t="t" r="r" b="b"/>
            <a:pathLst>
              <a:path w="1825466" h="1216971">
                <a:moveTo>
                  <a:pt x="0" y="0"/>
                </a:moveTo>
                <a:lnTo>
                  <a:pt x="1825467" y="0"/>
                </a:lnTo>
                <a:lnTo>
                  <a:pt x="1825467" y="1216971"/>
                </a:lnTo>
                <a:lnTo>
                  <a:pt x="0" y="121697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grpSp>
        <p:nvGrpSpPr>
          <p:cNvPr id="10" name="Group 10"/>
          <p:cNvGrpSpPr/>
          <p:nvPr/>
        </p:nvGrpSpPr>
        <p:grpSpPr>
          <a:xfrm>
            <a:off x="8276339" y="1515037"/>
            <a:ext cx="1754134" cy="589016"/>
            <a:chOff x="0" y="0"/>
            <a:chExt cx="2338845" cy="785355"/>
          </a:xfrm>
        </p:grpSpPr>
        <p:sp>
          <p:nvSpPr>
            <p:cNvPr id="11" name="Freeform 11"/>
            <p:cNvSpPr/>
            <p:nvPr/>
          </p:nvSpPr>
          <p:spPr>
            <a:xfrm>
              <a:off x="19050" y="19050"/>
              <a:ext cx="2300859" cy="747268"/>
            </a:xfrm>
            <a:custGeom>
              <a:avLst/>
              <a:gdLst/>
              <a:ahLst/>
              <a:cxnLst/>
              <a:rect l="l" t="t" r="r" b="b"/>
              <a:pathLst>
                <a:path w="2300859" h="747268">
                  <a:moveTo>
                    <a:pt x="370205" y="0"/>
                  </a:moveTo>
                  <a:lnTo>
                    <a:pt x="1930654" y="0"/>
                  </a:lnTo>
                  <a:cubicBezTo>
                    <a:pt x="2135124" y="0"/>
                    <a:pt x="2300859" y="167259"/>
                    <a:pt x="2300859" y="373634"/>
                  </a:cubicBezTo>
                  <a:cubicBezTo>
                    <a:pt x="2300859" y="580009"/>
                    <a:pt x="2135124" y="747268"/>
                    <a:pt x="1930654" y="747268"/>
                  </a:cubicBezTo>
                  <a:lnTo>
                    <a:pt x="370205" y="747268"/>
                  </a:lnTo>
                  <a:cubicBezTo>
                    <a:pt x="165735" y="747268"/>
                    <a:pt x="0" y="580009"/>
                    <a:pt x="0" y="373634"/>
                  </a:cubicBezTo>
                  <a:cubicBezTo>
                    <a:pt x="0" y="167259"/>
                    <a:pt x="165735" y="0"/>
                    <a:pt x="370205" y="0"/>
                  </a:cubicBezTo>
                  <a:close/>
                </a:path>
              </a:pathLst>
            </a:custGeom>
            <a:solidFill>
              <a:srgbClr val="0F9ED5"/>
            </a:solidFill>
          </p:spPr>
          <p:txBody>
            <a:bodyPr/>
            <a:lstStyle/>
            <a:p>
              <a:endParaRPr lang="es-CO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0" y="0"/>
              <a:ext cx="2338959" cy="785368"/>
            </a:xfrm>
            <a:custGeom>
              <a:avLst/>
              <a:gdLst/>
              <a:ahLst/>
              <a:cxnLst/>
              <a:rect l="l" t="t" r="r" b="b"/>
              <a:pathLst>
                <a:path w="2338959" h="785368">
                  <a:moveTo>
                    <a:pt x="389255" y="0"/>
                  </a:moveTo>
                  <a:lnTo>
                    <a:pt x="1949704" y="0"/>
                  </a:lnTo>
                  <a:lnTo>
                    <a:pt x="1949704" y="19050"/>
                  </a:lnTo>
                  <a:lnTo>
                    <a:pt x="1949704" y="0"/>
                  </a:lnTo>
                  <a:lnTo>
                    <a:pt x="1949704" y="19050"/>
                  </a:lnTo>
                  <a:lnTo>
                    <a:pt x="1949704" y="0"/>
                  </a:lnTo>
                  <a:cubicBezTo>
                    <a:pt x="2164842" y="0"/>
                    <a:pt x="2338959" y="176022"/>
                    <a:pt x="2338959" y="392684"/>
                  </a:cubicBezTo>
                  <a:lnTo>
                    <a:pt x="2319909" y="392684"/>
                  </a:lnTo>
                  <a:lnTo>
                    <a:pt x="2338959" y="392684"/>
                  </a:lnTo>
                  <a:cubicBezTo>
                    <a:pt x="2338959" y="609346"/>
                    <a:pt x="2164842" y="785368"/>
                    <a:pt x="1949704" y="785368"/>
                  </a:cubicBezTo>
                  <a:lnTo>
                    <a:pt x="1949704" y="766318"/>
                  </a:lnTo>
                  <a:lnTo>
                    <a:pt x="1949704" y="785368"/>
                  </a:lnTo>
                  <a:lnTo>
                    <a:pt x="389255" y="785368"/>
                  </a:lnTo>
                  <a:lnTo>
                    <a:pt x="389255" y="766318"/>
                  </a:lnTo>
                  <a:lnTo>
                    <a:pt x="389255" y="785368"/>
                  </a:lnTo>
                  <a:lnTo>
                    <a:pt x="389255" y="766318"/>
                  </a:lnTo>
                  <a:lnTo>
                    <a:pt x="389255" y="785368"/>
                  </a:lnTo>
                  <a:cubicBezTo>
                    <a:pt x="174117" y="785368"/>
                    <a:pt x="0" y="609346"/>
                    <a:pt x="0" y="392684"/>
                  </a:cubicBezTo>
                  <a:cubicBezTo>
                    <a:pt x="0" y="176022"/>
                    <a:pt x="174117" y="0"/>
                    <a:pt x="389255" y="0"/>
                  </a:cubicBezTo>
                  <a:lnTo>
                    <a:pt x="389255" y="19050"/>
                  </a:lnTo>
                  <a:lnTo>
                    <a:pt x="389255" y="0"/>
                  </a:lnTo>
                  <a:moveTo>
                    <a:pt x="389255" y="38100"/>
                  </a:moveTo>
                  <a:lnTo>
                    <a:pt x="389255" y="19050"/>
                  </a:lnTo>
                  <a:lnTo>
                    <a:pt x="389255" y="38100"/>
                  </a:lnTo>
                  <a:cubicBezTo>
                    <a:pt x="195453" y="38100"/>
                    <a:pt x="38100" y="196723"/>
                    <a:pt x="38100" y="392684"/>
                  </a:cubicBezTo>
                  <a:lnTo>
                    <a:pt x="19050" y="392684"/>
                  </a:lnTo>
                  <a:lnTo>
                    <a:pt x="38100" y="392684"/>
                  </a:lnTo>
                  <a:cubicBezTo>
                    <a:pt x="38100" y="588645"/>
                    <a:pt x="195453" y="747268"/>
                    <a:pt x="389255" y="747268"/>
                  </a:cubicBezTo>
                  <a:lnTo>
                    <a:pt x="1949704" y="747268"/>
                  </a:lnTo>
                  <a:cubicBezTo>
                    <a:pt x="2143379" y="747268"/>
                    <a:pt x="2300859" y="588645"/>
                    <a:pt x="2300859" y="392684"/>
                  </a:cubicBezTo>
                  <a:cubicBezTo>
                    <a:pt x="2300859" y="196723"/>
                    <a:pt x="2143379" y="38100"/>
                    <a:pt x="1949704" y="38100"/>
                  </a:cubicBezTo>
                  <a:lnTo>
                    <a:pt x="389255" y="38100"/>
                  </a:lnTo>
                  <a:close/>
                </a:path>
              </a:pathLst>
            </a:custGeom>
            <a:solidFill>
              <a:srgbClr val="024059"/>
            </a:solidFill>
          </p:spPr>
          <p:txBody>
            <a:bodyPr/>
            <a:lstStyle/>
            <a:p>
              <a:endParaRPr lang="es-CO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0"/>
              <a:ext cx="2338845" cy="7853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40"/>
                </a:lnSpc>
              </a:pPr>
              <a:r>
                <a:rPr lang="en-US" sz="2700">
                  <a:solidFill>
                    <a:srgbClr val="FFFFFF"/>
                  </a:solidFill>
                  <a:latin typeface="Aptos"/>
                  <a:ea typeface="Aptos"/>
                  <a:cs typeface="Aptos"/>
                  <a:sym typeface="Aptos"/>
                </a:rPr>
                <a:t>Tema #</a:t>
              </a:r>
            </a:p>
          </p:txBody>
        </p:sp>
      </p:grpSp>
      <p:sp>
        <p:nvSpPr>
          <p:cNvPr id="14" name="AutoShape 14"/>
          <p:cNvSpPr/>
          <p:nvPr/>
        </p:nvSpPr>
        <p:spPr>
          <a:xfrm rot="7080">
            <a:off x="2202104" y="2797740"/>
            <a:ext cx="13906833" cy="0"/>
          </a:xfrm>
          <a:prstGeom prst="line">
            <a:avLst/>
          </a:prstGeom>
          <a:ln w="19050" cap="rnd">
            <a:solidFill>
              <a:srgbClr val="0F9ED5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CO"/>
          </a:p>
        </p:txBody>
      </p:sp>
      <p:sp>
        <p:nvSpPr>
          <p:cNvPr id="15" name="Freeform 15"/>
          <p:cNvSpPr/>
          <p:nvPr/>
        </p:nvSpPr>
        <p:spPr>
          <a:xfrm>
            <a:off x="15476672" y="121890"/>
            <a:ext cx="1812746" cy="1649694"/>
          </a:xfrm>
          <a:custGeom>
            <a:avLst/>
            <a:gdLst/>
            <a:ahLst/>
            <a:cxnLst/>
            <a:rect l="l" t="t" r="r" b="b"/>
            <a:pathLst>
              <a:path w="1812746" h="1649694">
                <a:moveTo>
                  <a:pt x="0" y="0"/>
                </a:moveTo>
                <a:lnTo>
                  <a:pt x="1812746" y="0"/>
                </a:lnTo>
                <a:lnTo>
                  <a:pt x="1812746" y="1649695"/>
                </a:lnTo>
                <a:lnTo>
                  <a:pt x="0" y="164969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6" name="Freeform 16" descr="Logotipo  Descripción generada automáticamente"/>
          <p:cNvSpPr/>
          <p:nvPr/>
        </p:nvSpPr>
        <p:spPr>
          <a:xfrm>
            <a:off x="8471840" y="8796747"/>
            <a:ext cx="1344330" cy="1350140"/>
          </a:xfrm>
          <a:custGeom>
            <a:avLst/>
            <a:gdLst/>
            <a:ahLst/>
            <a:cxnLst/>
            <a:rect l="l" t="t" r="r" b="b"/>
            <a:pathLst>
              <a:path w="1344330" h="1350140">
                <a:moveTo>
                  <a:pt x="0" y="0"/>
                </a:moveTo>
                <a:lnTo>
                  <a:pt x="1344330" y="0"/>
                </a:lnTo>
                <a:lnTo>
                  <a:pt x="1344330" y="1350140"/>
                </a:lnTo>
                <a:lnTo>
                  <a:pt x="0" y="135014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59" b="-59"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7" name="Freeform 17"/>
          <p:cNvSpPr/>
          <p:nvPr/>
        </p:nvSpPr>
        <p:spPr>
          <a:xfrm>
            <a:off x="13390736" y="3841912"/>
            <a:ext cx="3399707" cy="5260669"/>
          </a:xfrm>
          <a:custGeom>
            <a:avLst/>
            <a:gdLst/>
            <a:ahLst/>
            <a:cxnLst/>
            <a:rect l="l" t="t" r="r" b="b"/>
            <a:pathLst>
              <a:path w="3399707" h="5260669">
                <a:moveTo>
                  <a:pt x="0" y="0"/>
                </a:moveTo>
                <a:lnTo>
                  <a:pt x="3399707" y="0"/>
                </a:lnTo>
                <a:lnTo>
                  <a:pt x="3399707" y="5260669"/>
                </a:lnTo>
                <a:lnTo>
                  <a:pt x="0" y="526066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8" name="TextBox 18"/>
          <p:cNvSpPr txBox="1"/>
          <p:nvPr/>
        </p:nvSpPr>
        <p:spPr>
          <a:xfrm>
            <a:off x="3466607" y="2188627"/>
            <a:ext cx="12194166" cy="7293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84"/>
              </a:lnSpc>
            </a:pPr>
            <a:r>
              <a:rPr lang="en-US" sz="2404" b="1">
                <a:solidFill>
                  <a:srgbClr val="2C3E50"/>
                </a:solidFill>
                <a:latin typeface="Aptos Bold"/>
                <a:ea typeface="Aptos Bold"/>
                <a:cs typeface="Aptos Bold"/>
                <a:sym typeface="Aptos Bold"/>
              </a:rPr>
              <a:t>EN LA SALUD Y LA ENFERMEDAD:  “ EL FUTURO CUIDADOR EN EL MATRIMONIO”</a:t>
            </a:r>
          </a:p>
          <a:p>
            <a:pPr algn="ctr">
              <a:lnSpc>
                <a:spcPts val="2884"/>
              </a:lnSpc>
            </a:pPr>
            <a:endParaRPr lang="en-US" sz="2404" b="1">
              <a:solidFill>
                <a:srgbClr val="2C3E50"/>
              </a:solidFill>
              <a:latin typeface="Aptos Bold"/>
              <a:ea typeface="Aptos Bold"/>
              <a:cs typeface="Aptos Bold"/>
              <a:sym typeface="Aptos Bold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1291457" y="3137062"/>
            <a:ext cx="15091589" cy="866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84"/>
              </a:lnSpc>
              <a:spcBef>
                <a:spcPct val="0"/>
              </a:spcBef>
            </a:pPr>
            <a:r>
              <a:rPr lang="en-US" sz="2904" b="1">
                <a:solidFill>
                  <a:srgbClr val="2C3E50"/>
                </a:solidFill>
                <a:latin typeface="Aptos Bold"/>
                <a:ea typeface="Aptos Bold"/>
                <a:cs typeface="Aptos Bold"/>
                <a:sym typeface="Aptos Bold"/>
              </a:rPr>
              <a:t>3. El cuidado como acto de amor… y de desgaste </a:t>
            </a:r>
          </a:p>
          <a:p>
            <a:pPr algn="ctr">
              <a:lnSpc>
                <a:spcPts val="3484"/>
              </a:lnSpc>
              <a:spcBef>
                <a:spcPct val="0"/>
              </a:spcBef>
            </a:pPr>
            <a:r>
              <a:rPr lang="en-US" sz="2904" b="1">
                <a:solidFill>
                  <a:srgbClr val="2C3E50"/>
                </a:solidFill>
                <a:latin typeface="Aptos Bold"/>
                <a:ea typeface="Aptos Bold"/>
                <a:cs typeface="Aptos Bold"/>
                <a:sym typeface="Aptos Bold"/>
              </a:rPr>
              <a:t>Fortaleza y vulnerabilidad en la misma balanza 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291457" y="4299112"/>
            <a:ext cx="12099279" cy="44976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224"/>
              </a:lnSpc>
              <a:spcBef>
                <a:spcPct val="0"/>
              </a:spcBef>
            </a:pPr>
            <a:r>
              <a:rPr lang="en-US" sz="2687">
                <a:solidFill>
                  <a:srgbClr val="2C3E50"/>
                </a:solidFill>
                <a:latin typeface="Aptos"/>
                <a:ea typeface="Aptos"/>
                <a:cs typeface="Aptos"/>
                <a:sym typeface="Aptos"/>
              </a:rPr>
              <a:t>•El cuidado refuerza el compromiso y el sentido de propósito.</a:t>
            </a:r>
          </a:p>
          <a:p>
            <a:pPr algn="just">
              <a:lnSpc>
                <a:spcPts val="3224"/>
              </a:lnSpc>
              <a:spcBef>
                <a:spcPct val="0"/>
              </a:spcBef>
            </a:pPr>
            <a:r>
              <a:rPr lang="en-US" sz="2687">
                <a:solidFill>
                  <a:srgbClr val="2C3E50"/>
                </a:solidFill>
                <a:latin typeface="Aptos"/>
                <a:ea typeface="Aptos"/>
                <a:cs typeface="Aptos"/>
                <a:sym typeface="Aptos"/>
              </a:rPr>
              <a:t>•Permite descubrir capacidades y paciencia que no se sabía que se tenían.</a:t>
            </a:r>
          </a:p>
          <a:p>
            <a:pPr algn="just">
              <a:lnSpc>
                <a:spcPts val="3224"/>
              </a:lnSpc>
              <a:spcBef>
                <a:spcPct val="0"/>
              </a:spcBef>
            </a:pPr>
            <a:r>
              <a:rPr lang="en-US" sz="2687">
                <a:solidFill>
                  <a:srgbClr val="2C3E50"/>
                </a:solidFill>
                <a:latin typeface="Aptos"/>
                <a:ea typeface="Aptos"/>
                <a:cs typeface="Aptos"/>
                <a:sym typeface="Aptos"/>
              </a:rPr>
              <a:t>•Genera gratitud y conexión profunda en algunos casos.</a:t>
            </a:r>
          </a:p>
          <a:p>
            <a:pPr algn="just">
              <a:lnSpc>
                <a:spcPts val="3224"/>
              </a:lnSpc>
              <a:spcBef>
                <a:spcPct val="0"/>
              </a:spcBef>
            </a:pPr>
            <a:r>
              <a:rPr lang="en-US" sz="2687">
                <a:solidFill>
                  <a:srgbClr val="2C3E50"/>
                </a:solidFill>
                <a:latin typeface="Aptos"/>
                <a:ea typeface="Aptos"/>
                <a:cs typeface="Aptos"/>
                <a:sym typeface="Aptos"/>
              </a:rPr>
              <a:t>•Pero también produce agotamiento físico por las demandas continuas.</a:t>
            </a:r>
          </a:p>
          <a:p>
            <a:pPr algn="just">
              <a:lnSpc>
                <a:spcPts val="3224"/>
              </a:lnSpc>
              <a:spcBef>
                <a:spcPct val="0"/>
              </a:spcBef>
            </a:pPr>
            <a:r>
              <a:rPr lang="en-US" sz="2687">
                <a:solidFill>
                  <a:srgbClr val="2C3E50"/>
                </a:solidFill>
                <a:latin typeface="Aptos"/>
                <a:ea typeface="Aptos"/>
                <a:cs typeface="Aptos"/>
                <a:sym typeface="Aptos"/>
              </a:rPr>
              <a:t>•Sobrecarga física, mental y económica </a:t>
            </a:r>
          </a:p>
          <a:p>
            <a:pPr algn="just">
              <a:lnSpc>
                <a:spcPts val="3224"/>
              </a:lnSpc>
              <a:spcBef>
                <a:spcPct val="0"/>
              </a:spcBef>
            </a:pPr>
            <a:r>
              <a:rPr lang="en-US" sz="2687">
                <a:solidFill>
                  <a:srgbClr val="2C3E50"/>
                </a:solidFill>
                <a:latin typeface="Aptos"/>
                <a:ea typeface="Aptos"/>
                <a:cs typeface="Aptos"/>
                <a:sym typeface="Aptos"/>
              </a:rPr>
              <a:t>•Aumenta el riesgo de estrés crónico y depresión en el cuidador </a:t>
            </a:r>
          </a:p>
          <a:p>
            <a:pPr algn="just">
              <a:lnSpc>
                <a:spcPts val="3224"/>
              </a:lnSpc>
              <a:spcBef>
                <a:spcPct val="0"/>
              </a:spcBef>
            </a:pPr>
            <a:r>
              <a:rPr lang="en-US" sz="2687">
                <a:solidFill>
                  <a:srgbClr val="2C3E50"/>
                </a:solidFill>
                <a:latin typeface="Aptos"/>
                <a:ea typeface="Aptos"/>
                <a:cs typeface="Aptos"/>
                <a:sym typeface="Aptos"/>
              </a:rPr>
              <a:t>(síndrome del cuidador)</a:t>
            </a:r>
          </a:p>
          <a:p>
            <a:pPr algn="just">
              <a:lnSpc>
                <a:spcPts val="3224"/>
              </a:lnSpc>
              <a:spcBef>
                <a:spcPct val="0"/>
              </a:spcBef>
            </a:pPr>
            <a:r>
              <a:rPr lang="en-US" sz="2687">
                <a:solidFill>
                  <a:srgbClr val="2C3E50"/>
                </a:solidFill>
                <a:latin typeface="Aptos"/>
                <a:ea typeface="Aptos"/>
                <a:cs typeface="Aptos"/>
                <a:sym typeface="Aptos"/>
              </a:rPr>
              <a:t>•Puede generar resentimiento si no hay reconocimiento o apoyo.</a:t>
            </a:r>
          </a:p>
          <a:p>
            <a:pPr algn="just">
              <a:lnSpc>
                <a:spcPts val="3224"/>
              </a:lnSpc>
              <a:spcBef>
                <a:spcPct val="0"/>
              </a:spcBef>
            </a:pPr>
            <a:r>
              <a:rPr lang="en-US" sz="2687">
                <a:solidFill>
                  <a:srgbClr val="2C3E50"/>
                </a:solidFill>
                <a:latin typeface="Aptos"/>
                <a:ea typeface="Aptos"/>
                <a:cs typeface="Aptos"/>
                <a:sym typeface="Aptos"/>
              </a:rPr>
              <a:t>•El cuidador a veces pierde su identidad personal y queda definido solo por su rol.</a:t>
            </a:r>
          </a:p>
          <a:p>
            <a:pPr algn="just">
              <a:lnSpc>
                <a:spcPts val="3224"/>
              </a:lnSpc>
              <a:spcBef>
                <a:spcPct val="0"/>
              </a:spcBef>
            </a:pPr>
            <a:r>
              <a:rPr lang="en-US" sz="2687">
                <a:solidFill>
                  <a:srgbClr val="2C3E50"/>
                </a:solidFill>
                <a:latin typeface="Aptos"/>
                <a:ea typeface="Aptos"/>
                <a:cs typeface="Aptos"/>
                <a:sym typeface="Aptos"/>
              </a:rPr>
              <a:t>•El equilibrio entre cuidar y cuidarse es difícil de lograr.</a:t>
            </a:r>
          </a:p>
          <a:p>
            <a:pPr algn="just">
              <a:lnSpc>
                <a:spcPts val="3224"/>
              </a:lnSpc>
              <a:spcBef>
                <a:spcPct val="0"/>
              </a:spcBef>
            </a:pPr>
            <a:endParaRPr lang="en-US" sz="2687">
              <a:solidFill>
                <a:srgbClr val="2C3E50"/>
              </a:solidFill>
              <a:latin typeface="Aptos"/>
              <a:ea typeface="Aptos"/>
              <a:cs typeface="Aptos"/>
              <a:sym typeface="Apto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0F8FD">
                <a:alpha val="100000"/>
              </a:srgbClr>
            </a:gs>
            <a:gs pos="61000">
              <a:srgbClr val="74C4E9">
                <a:alpha val="100000"/>
              </a:srgbClr>
            </a:gs>
            <a:gs pos="100000">
              <a:srgbClr val="74C4E9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3002561"/>
            <a:ext cx="16290827" cy="8139494"/>
            <a:chOff x="0" y="0"/>
            <a:chExt cx="21721102" cy="10852658"/>
          </a:xfrm>
        </p:grpSpPr>
        <p:sp>
          <p:nvSpPr>
            <p:cNvPr id="3" name="Freeform 3"/>
            <p:cNvSpPr/>
            <p:nvPr/>
          </p:nvSpPr>
          <p:spPr>
            <a:xfrm>
              <a:off x="25400" y="25400"/>
              <a:ext cx="21670390" cy="10801858"/>
            </a:xfrm>
            <a:custGeom>
              <a:avLst/>
              <a:gdLst/>
              <a:ahLst/>
              <a:cxnLst/>
              <a:rect l="l" t="t" r="r" b="b"/>
              <a:pathLst>
                <a:path w="21670390" h="10801858">
                  <a:moveTo>
                    <a:pt x="0" y="685927"/>
                  </a:moveTo>
                  <a:cubicBezTo>
                    <a:pt x="0" y="307086"/>
                    <a:pt x="307848" y="0"/>
                    <a:pt x="687578" y="0"/>
                  </a:cubicBezTo>
                  <a:lnTo>
                    <a:pt x="20982812" y="0"/>
                  </a:lnTo>
                  <a:cubicBezTo>
                    <a:pt x="21362543" y="0"/>
                    <a:pt x="21670390" y="307086"/>
                    <a:pt x="21670390" y="685927"/>
                  </a:cubicBezTo>
                  <a:lnTo>
                    <a:pt x="21670390" y="10115931"/>
                  </a:lnTo>
                  <a:cubicBezTo>
                    <a:pt x="21670390" y="10494773"/>
                    <a:pt x="21362543" y="10801858"/>
                    <a:pt x="20982812" y="10801858"/>
                  </a:cubicBezTo>
                  <a:lnTo>
                    <a:pt x="687578" y="10801858"/>
                  </a:lnTo>
                  <a:cubicBezTo>
                    <a:pt x="307848" y="10801858"/>
                    <a:pt x="0" y="10494772"/>
                    <a:pt x="0" y="10115931"/>
                  </a:cubicBezTo>
                  <a:close/>
                </a:path>
              </a:pathLst>
            </a:custGeom>
            <a:gradFill rotWithShape="1">
              <a:gsLst>
                <a:gs pos="78000">
                  <a:srgbClr val="F2F2F2">
                    <a:alpha val="100000"/>
                  </a:srgbClr>
                </a:gs>
                <a:gs pos="90000">
                  <a:srgbClr val="74C4E9">
                    <a:alpha val="100000"/>
                  </a:srgbClr>
                </a:gs>
                <a:gs pos="100000">
                  <a:srgbClr val="74C4E9">
                    <a:alpha val="100000"/>
                  </a:srgbClr>
                </a:gs>
              </a:gsLst>
              <a:lin ang="5400000"/>
            </a:gradFill>
          </p:spPr>
          <p:txBody>
            <a:bodyPr/>
            <a:lstStyle/>
            <a:p>
              <a:endParaRPr lang="es-CO"/>
            </a:p>
          </p:txBody>
        </p:sp>
        <p:sp>
          <p:nvSpPr>
            <p:cNvPr id="4" name="Freeform 4"/>
            <p:cNvSpPr/>
            <p:nvPr/>
          </p:nvSpPr>
          <p:spPr>
            <a:xfrm>
              <a:off x="0" y="0"/>
              <a:ext cx="21721190" cy="10852658"/>
            </a:xfrm>
            <a:custGeom>
              <a:avLst/>
              <a:gdLst/>
              <a:ahLst/>
              <a:cxnLst/>
              <a:rect l="l" t="t" r="r" b="b"/>
              <a:pathLst>
                <a:path w="21721190" h="10852658">
                  <a:moveTo>
                    <a:pt x="0" y="711327"/>
                  </a:moveTo>
                  <a:cubicBezTo>
                    <a:pt x="0" y="318389"/>
                    <a:pt x="319278" y="0"/>
                    <a:pt x="712978" y="0"/>
                  </a:cubicBezTo>
                  <a:lnTo>
                    <a:pt x="21008212" y="0"/>
                  </a:lnTo>
                  <a:lnTo>
                    <a:pt x="21008212" y="25400"/>
                  </a:lnTo>
                  <a:lnTo>
                    <a:pt x="21008212" y="0"/>
                  </a:lnTo>
                  <a:cubicBezTo>
                    <a:pt x="21401912" y="0"/>
                    <a:pt x="21721190" y="318389"/>
                    <a:pt x="21721190" y="711327"/>
                  </a:cubicBezTo>
                  <a:lnTo>
                    <a:pt x="21695790" y="711327"/>
                  </a:lnTo>
                  <a:lnTo>
                    <a:pt x="21721190" y="711327"/>
                  </a:lnTo>
                  <a:lnTo>
                    <a:pt x="21721190" y="10141331"/>
                  </a:lnTo>
                  <a:lnTo>
                    <a:pt x="21695790" y="10141331"/>
                  </a:lnTo>
                  <a:lnTo>
                    <a:pt x="21721190" y="10141331"/>
                  </a:lnTo>
                  <a:cubicBezTo>
                    <a:pt x="21721190" y="10534269"/>
                    <a:pt x="21401912" y="10852658"/>
                    <a:pt x="21008212" y="10852658"/>
                  </a:cubicBezTo>
                  <a:lnTo>
                    <a:pt x="21008212" y="10827258"/>
                  </a:lnTo>
                  <a:lnTo>
                    <a:pt x="21008212" y="10852658"/>
                  </a:lnTo>
                  <a:lnTo>
                    <a:pt x="712978" y="10852658"/>
                  </a:lnTo>
                  <a:lnTo>
                    <a:pt x="712978" y="10827258"/>
                  </a:lnTo>
                  <a:lnTo>
                    <a:pt x="712978" y="10852658"/>
                  </a:lnTo>
                  <a:cubicBezTo>
                    <a:pt x="319278" y="10852658"/>
                    <a:pt x="0" y="10534269"/>
                    <a:pt x="0" y="10141331"/>
                  </a:cubicBezTo>
                  <a:lnTo>
                    <a:pt x="0" y="711327"/>
                  </a:lnTo>
                  <a:lnTo>
                    <a:pt x="25400" y="711327"/>
                  </a:lnTo>
                  <a:lnTo>
                    <a:pt x="0" y="711327"/>
                  </a:lnTo>
                  <a:moveTo>
                    <a:pt x="50800" y="711327"/>
                  </a:moveTo>
                  <a:lnTo>
                    <a:pt x="50800" y="10141331"/>
                  </a:lnTo>
                  <a:lnTo>
                    <a:pt x="25400" y="10141331"/>
                  </a:lnTo>
                  <a:lnTo>
                    <a:pt x="50800" y="10141331"/>
                  </a:lnTo>
                  <a:cubicBezTo>
                    <a:pt x="50800" y="10506075"/>
                    <a:pt x="347218" y="10801858"/>
                    <a:pt x="712978" y="10801858"/>
                  </a:cubicBezTo>
                  <a:lnTo>
                    <a:pt x="21008212" y="10801858"/>
                  </a:lnTo>
                  <a:cubicBezTo>
                    <a:pt x="21373973" y="10801858"/>
                    <a:pt x="21670390" y="10506075"/>
                    <a:pt x="21670390" y="10141331"/>
                  </a:cubicBezTo>
                  <a:lnTo>
                    <a:pt x="21670390" y="711327"/>
                  </a:lnTo>
                  <a:cubicBezTo>
                    <a:pt x="21670390" y="346583"/>
                    <a:pt x="21373973" y="50800"/>
                    <a:pt x="21008212" y="50800"/>
                  </a:cubicBezTo>
                  <a:lnTo>
                    <a:pt x="712978" y="50800"/>
                  </a:lnTo>
                  <a:lnTo>
                    <a:pt x="712978" y="25400"/>
                  </a:lnTo>
                  <a:lnTo>
                    <a:pt x="712978" y="50800"/>
                  </a:lnTo>
                  <a:cubicBezTo>
                    <a:pt x="347218" y="50800"/>
                    <a:pt x="50800" y="346583"/>
                    <a:pt x="50800" y="711327"/>
                  </a:cubicBezTo>
                  <a:close/>
                </a:path>
              </a:pathLst>
            </a:custGeom>
            <a:solidFill>
              <a:srgbClr val="A6CAEC"/>
            </a:solidFill>
          </p:spPr>
          <p:txBody>
            <a:bodyPr/>
            <a:lstStyle/>
            <a:p>
              <a:endParaRPr lang="es-CO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14288" y="-14288"/>
            <a:ext cx="18316575" cy="1875926"/>
            <a:chOff x="0" y="0"/>
            <a:chExt cx="24422100" cy="2501234"/>
          </a:xfrm>
        </p:grpSpPr>
        <p:sp>
          <p:nvSpPr>
            <p:cNvPr id="6" name="Freeform 6"/>
            <p:cNvSpPr/>
            <p:nvPr/>
          </p:nvSpPr>
          <p:spPr>
            <a:xfrm>
              <a:off x="19050" y="19050"/>
              <a:ext cx="24384000" cy="2463159"/>
            </a:xfrm>
            <a:custGeom>
              <a:avLst/>
              <a:gdLst/>
              <a:ahLst/>
              <a:cxnLst/>
              <a:rect l="l" t="t" r="r" b="b"/>
              <a:pathLst>
                <a:path w="24384000" h="2463159">
                  <a:moveTo>
                    <a:pt x="0" y="0"/>
                  </a:moveTo>
                  <a:lnTo>
                    <a:pt x="24384000" y="0"/>
                  </a:lnTo>
                  <a:lnTo>
                    <a:pt x="24384000" y="2463159"/>
                  </a:lnTo>
                  <a:lnTo>
                    <a:pt x="0" y="2463159"/>
                  </a:lnTo>
                  <a:close/>
                </a:path>
              </a:pathLst>
            </a:custGeom>
            <a:solidFill>
              <a:srgbClr val="F2F2F2"/>
            </a:solidFill>
          </p:spPr>
          <p:txBody>
            <a:bodyPr/>
            <a:lstStyle/>
            <a:p>
              <a:endParaRPr lang="es-CO"/>
            </a:p>
          </p:txBody>
        </p:sp>
        <p:sp>
          <p:nvSpPr>
            <p:cNvPr id="7" name="Freeform 7"/>
            <p:cNvSpPr/>
            <p:nvPr/>
          </p:nvSpPr>
          <p:spPr>
            <a:xfrm>
              <a:off x="0" y="0"/>
              <a:ext cx="24422100" cy="2501259"/>
            </a:xfrm>
            <a:custGeom>
              <a:avLst/>
              <a:gdLst/>
              <a:ahLst/>
              <a:cxnLst/>
              <a:rect l="l" t="t" r="r" b="b"/>
              <a:pathLst>
                <a:path w="24422100" h="2501259">
                  <a:moveTo>
                    <a:pt x="19050" y="0"/>
                  </a:moveTo>
                  <a:lnTo>
                    <a:pt x="24403050" y="0"/>
                  </a:lnTo>
                  <a:cubicBezTo>
                    <a:pt x="24413590" y="0"/>
                    <a:pt x="24422100" y="8509"/>
                    <a:pt x="24422100" y="19050"/>
                  </a:cubicBezTo>
                  <a:lnTo>
                    <a:pt x="24422100" y="2482209"/>
                  </a:lnTo>
                  <a:cubicBezTo>
                    <a:pt x="24422100" y="2492750"/>
                    <a:pt x="24413590" y="2501259"/>
                    <a:pt x="24403050" y="2501259"/>
                  </a:cubicBezTo>
                  <a:lnTo>
                    <a:pt x="19050" y="2501259"/>
                  </a:lnTo>
                  <a:cubicBezTo>
                    <a:pt x="8509" y="2501259"/>
                    <a:pt x="0" y="2492750"/>
                    <a:pt x="0" y="2482209"/>
                  </a:cubicBezTo>
                  <a:lnTo>
                    <a:pt x="0" y="19050"/>
                  </a:lnTo>
                  <a:cubicBezTo>
                    <a:pt x="0" y="8509"/>
                    <a:pt x="8509" y="0"/>
                    <a:pt x="19050" y="0"/>
                  </a:cubicBezTo>
                  <a:moveTo>
                    <a:pt x="19050" y="38100"/>
                  </a:moveTo>
                  <a:lnTo>
                    <a:pt x="19050" y="19050"/>
                  </a:lnTo>
                  <a:lnTo>
                    <a:pt x="38100" y="19050"/>
                  </a:lnTo>
                  <a:lnTo>
                    <a:pt x="38100" y="2482209"/>
                  </a:lnTo>
                  <a:lnTo>
                    <a:pt x="19050" y="2482209"/>
                  </a:lnTo>
                  <a:lnTo>
                    <a:pt x="19050" y="2463160"/>
                  </a:lnTo>
                  <a:lnTo>
                    <a:pt x="24403050" y="2463160"/>
                  </a:lnTo>
                  <a:lnTo>
                    <a:pt x="24403050" y="2482209"/>
                  </a:lnTo>
                  <a:lnTo>
                    <a:pt x="24384000" y="2482209"/>
                  </a:lnTo>
                  <a:lnTo>
                    <a:pt x="24384000" y="19050"/>
                  </a:lnTo>
                  <a:lnTo>
                    <a:pt x="24403050" y="19050"/>
                  </a:lnTo>
                  <a:lnTo>
                    <a:pt x="24403050" y="38100"/>
                  </a:lnTo>
                  <a:lnTo>
                    <a:pt x="19050" y="3810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/>
            <a:lstStyle/>
            <a:p>
              <a:endParaRPr lang="es-CO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0"/>
              <a:ext cx="24422100" cy="25012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320"/>
                </a:lnSpc>
              </a:pPr>
              <a:r>
                <a:rPr lang="en-US" sz="3600" b="1">
                  <a:solidFill>
                    <a:srgbClr val="2C3E50"/>
                  </a:solidFill>
                  <a:latin typeface="Aptos Bold"/>
                  <a:ea typeface="Aptos Bold"/>
                  <a:cs typeface="Aptos Bold"/>
                  <a:sym typeface="Aptos Bold"/>
                </a:rPr>
                <a:t>El Taller de la Familia</a:t>
              </a:r>
            </a:p>
            <a:p>
              <a:pPr algn="ctr">
                <a:lnSpc>
                  <a:spcPts val="3240"/>
                </a:lnSpc>
              </a:pPr>
              <a:r>
                <a:rPr lang="en-US" sz="2700">
                  <a:solidFill>
                    <a:srgbClr val="808080"/>
                  </a:solidFill>
                  <a:latin typeface="Aptos"/>
                  <a:ea typeface="Aptos"/>
                  <a:cs typeface="Aptos"/>
                  <a:sym typeface="Aptos"/>
                </a:rPr>
                <a:t>Para construir el hogar</a:t>
              </a:r>
            </a:p>
          </p:txBody>
        </p:sp>
      </p:grpSp>
      <p:sp>
        <p:nvSpPr>
          <p:cNvPr id="9" name="Freeform 9" descr="Una torre con un reloj en lo alto de una casa  El contenido generado por IA puede ser incorrecto."/>
          <p:cNvSpPr/>
          <p:nvPr/>
        </p:nvSpPr>
        <p:spPr>
          <a:xfrm>
            <a:off x="1017641" y="338252"/>
            <a:ext cx="1825466" cy="1216971"/>
          </a:xfrm>
          <a:custGeom>
            <a:avLst/>
            <a:gdLst/>
            <a:ahLst/>
            <a:cxnLst/>
            <a:rect l="l" t="t" r="r" b="b"/>
            <a:pathLst>
              <a:path w="1825466" h="1216971">
                <a:moveTo>
                  <a:pt x="0" y="0"/>
                </a:moveTo>
                <a:lnTo>
                  <a:pt x="1825467" y="0"/>
                </a:lnTo>
                <a:lnTo>
                  <a:pt x="1825467" y="1216971"/>
                </a:lnTo>
                <a:lnTo>
                  <a:pt x="0" y="121697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grpSp>
        <p:nvGrpSpPr>
          <p:cNvPr id="10" name="Group 10"/>
          <p:cNvGrpSpPr/>
          <p:nvPr/>
        </p:nvGrpSpPr>
        <p:grpSpPr>
          <a:xfrm>
            <a:off x="8276339" y="1515037"/>
            <a:ext cx="1754134" cy="589016"/>
            <a:chOff x="0" y="0"/>
            <a:chExt cx="2338845" cy="785355"/>
          </a:xfrm>
        </p:grpSpPr>
        <p:sp>
          <p:nvSpPr>
            <p:cNvPr id="11" name="Freeform 11"/>
            <p:cNvSpPr/>
            <p:nvPr/>
          </p:nvSpPr>
          <p:spPr>
            <a:xfrm>
              <a:off x="19050" y="19050"/>
              <a:ext cx="2300859" cy="747268"/>
            </a:xfrm>
            <a:custGeom>
              <a:avLst/>
              <a:gdLst/>
              <a:ahLst/>
              <a:cxnLst/>
              <a:rect l="l" t="t" r="r" b="b"/>
              <a:pathLst>
                <a:path w="2300859" h="747268">
                  <a:moveTo>
                    <a:pt x="370205" y="0"/>
                  </a:moveTo>
                  <a:lnTo>
                    <a:pt x="1930654" y="0"/>
                  </a:lnTo>
                  <a:cubicBezTo>
                    <a:pt x="2135124" y="0"/>
                    <a:pt x="2300859" y="167259"/>
                    <a:pt x="2300859" y="373634"/>
                  </a:cubicBezTo>
                  <a:cubicBezTo>
                    <a:pt x="2300859" y="580009"/>
                    <a:pt x="2135124" y="747268"/>
                    <a:pt x="1930654" y="747268"/>
                  </a:cubicBezTo>
                  <a:lnTo>
                    <a:pt x="370205" y="747268"/>
                  </a:lnTo>
                  <a:cubicBezTo>
                    <a:pt x="165735" y="747268"/>
                    <a:pt x="0" y="580009"/>
                    <a:pt x="0" y="373634"/>
                  </a:cubicBezTo>
                  <a:cubicBezTo>
                    <a:pt x="0" y="167259"/>
                    <a:pt x="165735" y="0"/>
                    <a:pt x="370205" y="0"/>
                  </a:cubicBezTo>
                  <a:close/>
                </a:path>
              </a:pathLst>
            </a:custGeom>
            <a:solidFill>
              <a:srgbClr val="0F9ED5"/>
            </a:solidFill>
          </p:spPr>
          <p:txBody>
            <a:bodyPr/>
            <a:lstStyle/>
            <a:p>
              <a:endParaRPr lang="es-CO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0" y="0"/>
              <a:ext cx="2338959" cy="785368"/>
            </a:xfrm>
            <a:custGeom>
              <a:avLst/>
              <a:gdLst/>
              <a:ahLst/>
              <a:cxnLst/>
              <a:rect l="l" t="t" r="r" b="b"/>
              <a:pathLst>
                <a:path w="2338959" h="785368">
                  <a:moveTo>
                    <a:pt x="389255" y="0"/>
                  </a:moveTo>
                  <a:lnTo>
                    <a:pt x="1949704" y="0"/>
                  </a:lnTo>
                  <a:lnTo>
                    <a:pt x="1949704" y="19050"/>
                  </a:lnTo>
                  <a:lnTo>
                    <a:pt x="1949704" y="0"/>
                  </a:lnTo>
                  <a:lnTo>
                    <a:pt x="1949704" y="19050"/>
                  </a:lnTo>
                  <a:lnTo>
                    <a:pt x="1949704" y="0"/>
                  </a:lnTo>
                  <a:cubicBezTo>
                    <a:pt x="2164842" y="0"/>
                    <a:pt x="2338959" y="176022"/>
                    <a:pt x="2338959" y="392684"/>
                  </a:cubicBezTo>
                  <a:lnTo>
                    <a:pt x="2319909" y="392684"/>
                  </a:lnTo>
                  <a:lnTo>
                    <a:pt x="2338959" y="392684"/>
                  </a:lnTo>
                  <a:cubicBezTo>
                    <a:pt x="2338959" y="609346"/>
                    <a:pt x="2164842" y="785368"/>
                    <a:pt x="1949704" y="785368"/>
                  </a:cubicBezTo>
                  <a:lnTo>
                    <a:pt x="1949704" y="766318"/>
                  </a:lnTo>
                  <a:lnTo>
                    <a:pt x="1949704" y="785368"/>
                  </a:lnTo>
                  <a:lnTo>
                    <a:pt x="389255" y="785368"/>
                  </a:lnTo>
                  <a:lnTo>
                    <a:pt x="389255" y="766318"/>
                  </a:lnTo>
                  <a:lnTo>
                    <a:pt x="389255" y="785368"/>
                  </a:lnTo>
                  <a:lnTo>
                    <a:pt x="389255" y="766318"/>
                  </a:lnTo>
                  <a:lnTo>
                    <a:pt x="389255" y="785368"/>
                  </a:lnTo>
                  <a:cubicBezTo>
                    <a:pt x="174117" y="785368"/>
                    <a:pt x="0" y="609346"/>
                    <a:pt x="0" y="392684"/>
                  </a:cubicBezTo>
                  <a:cubicBezTo>
                    <a:pt x="0" y="176022"/>
                    <a:pt x="174117" y="0"/>
                    <a:pt x="389255" y="0"/>
                  </a:cubicBezTo>
                  <a:lnTo>
                    <a:pt x="389255" y="19050"/>
                  </a:lnTo>
                  <a:lnTo>
                    <a:pt x="389255" y="0"/>
                  </a:lnTo>
                  <a:moveTo>
                    <a:pt x="389255" y="38100"/>
                  </a:moveTo>
                  <a:lnTo>
                    <a:pt x="389255" y="19050"/>
                  </a:lnTo>
                  <a:lnTo>
                    <a:pt x="389255" y="38100"/>
                  </a:lnTo>
                  <a:cubicBezTo>
                    <a:pt x="195453" y="38100"/>
                    <a:pt x="38100" y="196723"/>
                    <a:pt x="38100" y="392684"/>
                  </a:cubicBezTo>
                  <a:lnTo>
                    <a:pt x="19050" y="392684"/>
                  </a:lnTo>
                  <a:lnTo>
                    <a:pt x="38100" y="392684"/>
                  </a:lnTo>
                  <a:cubicBezTo>
                    <a:pt x="38100" y="588645"/>
                    <a:pt x="195453" y="747268"/>
                    <a:pt x="389255" y="747268"/>
                  </a:cubicBezTo>
                  <a:lnTo>
                    <a:pt x="1949704" y="747268"/>
                  </a:lnTo>
                  <a:cubicBezTo>
                    <a:pt x="2143379" y="747268"/>
                    <a:pt x="2300859" y="588645"/>
                    <a:pt x="2300859" y="392684"/>
                  </a:cubicBezTo>
                  <a:cubicBezTo>
                    <a:pt x="2300859" y="196723"/>
                    <a:pt x="2143379" y="38100"/>
                    <a:pt x="1949704" y="38100"/>
                  </a:cubicBezTo>
                  <a:lnTo>
                    <a:pt x="389255" y="38100"/>
                  </a:lnTo>
                  <a:close/>
                </a:path>
              </a:pathLst>
            </a:custGeom>
            <a:solidFill>
              <a:srgbClr val="024059"/>
            </a:solidFill>
          </p:spPr>
          <p:txBody>
            <a:bodyPr/>
            <a:lstStyle/>
            <a:p>
              <a:endParaRPr lang="es-CO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0"/>
              <a:ext cx="2338845" cy="7853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40"/>
                </a:lnSpc>
              </a:pPr>
              <a:r>
                <a:rPr lang="en-US" sz="2700">
                  <a:solidFill>
                    <a:srgbClr val="FFFFFF"/>
                  </a:solidFill>
                  <a:latin typeface="Aptos"/>
                  <a:ea typeface="Aptos"/>
                  <a:cs typeface="Aptos"/>
                  <a:sym typeface="Aptos"/>
                </a:rPr>
                <a:t>Tema #</a:t>
              </a:r>
            </a:p>
          </p:txBody>
        </p:sp>
      </p:grpSp>
      <p:sp>
        <p:nvSpPr>
          <p:cNvPr id="14" name="AutoShape 14"/>
          <p:cNvSpPr/>
          <p:nvPr/>
        </p:nvSpPr>
        <p:spPr>
          <a:xfrm rot="7080">
            <a:off x="2202104" y="2797740"/>
            <a:ext cx="13906833" cy="0"/>
          </a:xfrm>
          <a:prstGeom prst="line">
            <a:avLst/>
          </a:prstGeom>
          <a:ln w="19050" cap="rnd">
            <a:solidFill>
              <a:srgbClr val="0F9ED5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CO"/>
          </a:p>
        </p:txBody>
      </p:sp>
      <p:sp>
        <p:nvSpPr>
          <p:cNvPr id="15" name="Freeform 15"/>
          <p:cNvSpPr/>
          <p:nvPr/>
        </p:nvSpPr>
        <p:spPr>
          <a:xfrm>
            <a:off x="15476672" y="121890"/>
            <a:ext cx="1812746" cy="1649694"/>
          </a:xfrm>
          <a:custGeom>
            <a:avLst/>
            <a:gdLst/>
            <a:ahLst/>
            <a:cxnLst/>
            <a:rect l="l" t="t" r="r" b="b"/>
            <a:pathLst>
              <a:path w="1812746" h="1649694">
                <a:moveTo>
                  <a:pt x="0" y="0"/>
                </a:moveTo>
                <a:lnTo>
                  <a:pt x="1812746" y="0"/>
                </a:lnTo>
                <a:lnTo>
                  <a:pt x="1812746" y="1649695"/>
                </a:lnTo>
                <a:lnTo>
                  <a:pt x="0" y="164969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6" name="Freeform 16" descr="Logotipo  Descripción generada automáticamente"/>
          <p:cNvSpPr/>
          <p:nvPr/>
        </p:nvSpPr>
        <p:spPr>
          <a:xfrm>
            <a:off x="8471840" y="8796747"/>
            <a:ext cx="1344330" cy="1350140"/>
          </a:xfrm>
          <a:custGeom>
            <a:avLst/>
            <a:gdLst/>
            <a:ahLst/>
            <a:cxnLst/>
            <a:rect l="l" t="t" r="r" b="b"/>
            <a:pathLst>
              <a:path w="1344330" h="1350140">
                <a:moveTo>
                  <a:pt x="0" y="0"/>
                </a:moveTo>
                <a:lnTo>
                  <a:pt x="1344330" y="0"/>
                </a:lnTo>
                <a:lnTo>
                  <a:pt x="1344330" y="1350140"/>
                </a:lnTo>
                <a:lnTo>
                  <a:pt x="0" y="135014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59" b="-59"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7" name="Freeform 17"/>
          <p:cNvSpPr/>
          <p:nvPr/>
        </p:nvSpPr>
        <p:spPr>
          <a:xfrm>
            <a:off x="14528867" y="3622837"/>
            <a:ext cx="2473361" cy="1958601"/>
          </a:xfrm>
          <a:custGeom>
            <a:avLst/>
            <a:gdLst/>
            <a:ahLst/>
            <a:cxnLst/>
            <a:rect l="l" t="t" r="r" b="b"/>
            <a:pathLst>
              <a:path w="2473361" h="1958601">
                <a:moveTo>
                  <a:pt x="0" y="0"/>
                </a:moveTo>
                <a:lnTo>
                  <a:pt x="2473361" y="0"/>
                </a:lnTo>
                <a:lnTo>
                  <a:pt x="2473361" y="1958601"/>
                </a:lnTo>
                <a:lnTo>
                  <a:pt x="0" y="195860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8" name="TextBox 18"/>
          <p:cNvSpPr txBox="1"/>
          <p:nvPr/>
        </p:nvSpPr>
        <p:spPr>
          <a:xfrm>
            <a:off x="3466607" y="2188627"/>
            <a:ext cx="12194166" cy="7293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84"/>
              </a:lnSpc>
            </a:pPr>
            <a:r>
              <a:rPr lang="en-US" sz="2404" b="1">
                <a:solidFill>
                  <a:srgbClr val="2C3E50"/>
                </a:solidFill>
                <a:latin typeface="Aptos Bold"/>
                <a:ea typeface="Aptos Bold"/>
                <a:cs typeface="Aptos Bold"/>
                <a:sym typeface="Aptos Bold"/>
              </a:rPr>
              <a:t>EN LA SALUD Y LA ENFERMEDAD:  “ EL FUTURO CUIDADOR EN EL MATRIMONIO”</a:t>
            </a:r>
          </a:p>
          <a:p>
            <a:pPr algn="ctr">
              <a:lnSpc>
                <a:spcPts val="2884"/>
              </a:lnSpc>
            </a:pPr>
            <a:endParaRPr lang="en-US" sz="2404" b="1">
              <a:solidFill>
                <a:srgbClr val="2C3E50"/>
              </a:solidFill>
              <a:latin typeface="Aptos Bold"/>
              <a:ea typeface="Aptos Bold"/>
              <a:cs typeface="Aptos Bold"/>
              <a:sym typeface="Aptos Bold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1291457" y="3346612"/>
            <a:ext cx="15091589" cy="428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84"/>
              </a:lnSpc>
              <a:spcBef>
                <a:spcPct val="0"/>
              </a:spcBef>
            </a:pPr>
            <a:r>
              <a:rPr lang="en-US" sz="2904" b="1">
                <a:solidFill>
                  <a:srgbClr val="2C3E50"/>
                </a:solidFill>
                <a:latin typeface="Aptos Bold"/>
                <a:ea typeface="Aptos Bold"/>
                <a:cs typeface="Aptos Bold"/>
                <a:sym typeface="Aptos Bold"/>
              </a:rPr>
              <a:t>4. Riesgos para el matrimonio- Lo que no se habla pero ocurre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2016100" y="4076618"/>
            <a:ext cx="15974819" cy="44092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17"/>
              </a:lnSpc>
            </a:pPr>
            <a:r>
              <a:rPr lang="en-US" sz="2431" b="1">
                <a:solidFill>
                  <a:srgbClr val="2C3E50"/>
                </a:solidFill>
                <a:latin typeface="Aptos Bold"/>
                <a:ea typeface="Aptos Bold"/>
                <a:cs typeface="Aptos Bold"/>
                <a:sym typeface="Aptos Bold"/>
              </a:rPr>
              <a:t>•Desgaste de la comunicación:</a:t>
            </a:r>
            <a:r>
              <a:rPr lang="en-US" sz="2431">
                <a:solidFill>
                  <a:srgbClr val="2C3E50"/>
                </a:solidFill>
                <a:latin typeface="Aptos"/>
                <a:ea typeface="Aptos"/>
                <a:cs typeface="Aptos"/>
                <a:sym typeface="Aptos"/>
              </a:rPr>
              <a:t> conversaciones centradas solo en la enfermedad.</a:t>
            </a:r>
          </a:p>
          <a:p>
            <a:pPr algn="l">
              <a:lnSpc>
                <a:spcPts val="2917"/>
              </a:lnSpc>
            </a:pPr>
            <a:r>
              <a:rPr lang="en-US" sz="2431">
                <a:solidFill>
                  <a:srgbClr val="2C3E50"/>
                </a:solidFill>
                <a:latin typeface="Aptos"/>
                <a:ea typeface="Aptos"/>
                <a:cs typeface="Aptos"/>
                <a:sym typeface="Aptos"/>
              </a:rPr>
              <a:t>•</a:t>
            </a:r>
            <a:r>
              <a:rPr lang="en-US" sz="2431" b="1">
                <a:solidFill>
                  <a:srgbClr val="2C3E50"/>
                </a:solidFill>
                <a:latin typeface="Aptos Bold"/>
                <a:ea typeface="Aptos Bold"/>
                <a:cs typeface="Aptos Bold"/>
                <a:sym typeface="Aptos Bold"/>
              </a:rPr>
              <a:t>Aislamiento social:</a:t>
            </a:r>
            <a:r>
              <a:rPr lang="en-US" sz="2431">
                <a:solidFill>
                  <a:srgbClr val="2C3E50"/>
                </a:solidFill>
                <a:latin typeface="Aptos"/>
                <a:ea typeface="Aptos"/>
                <a:cs typeface="Aptos"/>
                <a:sym typeface="Aptos"/>
              </a:rPr>
              <a:t> pérdida de amistades y actividades fuera de casa.</a:t>
            </a:r>
          </a:p>
          <a:p>
            <a:pPr algn="l">
              <a:lnSpc>
                <a:spcPts val="2917"/>
              </a:lnSpc>
            </a:pPr>
            <a:r>
              <a:rPr lang="en-US" sz="2431">
                <a:solidFill>
                  <a:srgbClr val="2C3E50"/>
                </a:solidFill>
                <a:latin typeface="Aptos"/>
                <a:ea typeface="Aptos"/>
                <a:cs typeface="Aptos"/>
                <a:sym typeface="Aptos"/>
              </a:rPr>
              <a:t>•</a:t>
            </a:r>
            <a:r>
              <a:rPr lang="en-US" sz="2431" b="1">
                <a:solidFill>
                  <a:srgbClr val="2C3E50"/>
                </a:solidFill>
                <a:latin typeface="Aptos Bold"/>
                <a:ea typeface="Aptos Bold"/>
                <a:cs typeface="Aptos Bold"/>
                <a:sym typeface="Aptos Bold"/>
              </a:rPr>
              <a:t>Desbalance de poder</a:t>
            </a:r>
            <a:r>
              <a:rPr lang="en-US" sz="2431">
                <a:solidFill>
                  <a:srgbClr val="2C3E50"/>
                </a:solidFill>
                <a:latin typeface="Aptos"/>
                <a:ea typeface="Aptos"/>
                <a:cs typeface="Aptos"/>
                <a:sym typeface="Aptos"/>
              </a:rPr>
              <a:t>: uno decide y el otro depende, cambiando la dinámica previa.</a:t>
            </a:r>
          </a:p>
          <a:p>
            <a:pPr algn="l">
              <a:lnSpc>
                <a:spcPts val="2917"/>
              </a:lnSpc>
            </a:pPr>
            <a:r>
              <a:rPr lang="en-US" sz="2431" b="1">
                <a:solidFill>
                  <a:srgbClr val="2C3E50"/>
                </a:solidFill>
                <a:latin typeface="Aptos Bold"/>
                <a:ea typeface="Aptos Bold"/>
                <a:cs typeface="Aptos Bold"/>
                <a:sym typeface="Aptos Bold"/>
              </a:rPr>
              <a:t>•Distancia emocional:</a:t>
            </a:r>
            <a:r>
              <a:rPr lang="en-US" sz="2431">
                <a:solidFill>
                  <a:srgbClr val="2C3E50"/>
                </a:solidFill>
                <a:latin typeface="Aptos"/>
                <a:ea typeface="Aptos"/>
                <a:cs typeface="Aptos"/>
                <a:sym typeface="Aptos"/>
              </a:rPr>
              <a:t> el estrés y el cansancio reducen la conexión afectiva.</a:t>
            </a:r>
          </a:p>
          <a:p>
            <a:pPr algn="l">
              <a:lnSpc>
                <a:spcPts val="2917"/>
              </a:lnSpc>
            </a:pPr>
            <a:r>
              <a:rPr lang="en-US" sz="2431" b="1">
                <a:solidFill>
                  <a:srgbClr val="2C3E50"/>
                </a:solidFill>
                <a:latin typeface="Aptos Bold"/>
                <a:ea typeface="Aptos Bold"/>
                <a:cs typeface="Aptos Bold"/>
                <a:sym typeface="Aptos Bold"/>
              </a:rPr>
              <a:t>•Culpas:</a:t>
            </a:r>
            <a:r>
              <a:rPr lang="en-US" sz="2431">
                <a:solidFill>
                  <a:srgbClr val="2C3E50"/>
                </a:solidFill>
                <a:latin typeface="Aptos"/>
                <a:ea typeface="Aptos"/>
                <a:cs typeface="Aptos"/>
                <a:sym typeface="Aptos"/>
              </a:rPr>
              <a:t> el enfermo puede sentir que es una carga, el cuidador que no hace lo suficiente.</a:t>
            </a:r>
          </a:p>
          <a:p>
            <a:pPr algn="l">
              <a:lnSpc>
                <a:spcPts val="2917"/>
              </a:lnSpc>
            </a:pPr>
            <a:r>
              <a:rPr lang="en-US" sz="2431">
                <a:solidFill>
                  <a:srgbClr val="2C3E50"/>
                </a:solidFill>
                <a:latin typeface="Aptos"/>
                <a:ea typeface="Aptos"/>
                <a:cs typeface="Aptos"/>
                <a:sym typeface="Aptos"/>
              </a:rPr>
              <a:t>•</a:t>
            </a:r>
            <a:r>
              <a:rPr lang="en-US" sz="2431" b="1">
                <a:solidFill>
                  <a:srgbClr val="2C3E50"/>
                </a:solidFill>
                <a:latin typeface="Aptos Bold"/>
                <a:ea typeface="Aptos Bold"/>
                <a:cs typeface="Aptos Bold"/>
                <a:sym typeface="Aptos Bold"/>
              </a:rPr>
              <a:t>Conflictos financieros</a:t>
            </a:r>
            <a:r>
              <a:rPr lang="en-US" sz="2431">
                <a:solidFill>
                  <a:srgbClr val="2C3E50"/>
                </a:solidFill>
                <a:latin typeface="Aptos"/>
                <a:ea typeface="Aptos"/>
                <a:cs typeface="Aptos"/>
                <a:sym typeface="Aptos"/>
              </a:rPr>
              <a:t>: tensión por el manejo del dinero en un contexto de enfermedad.</a:t>
            </a:r>
          </a:p>
          <a:p>
            <a:pPr algn="l">
              <a:lnSpc>
                <a:spcPts val="2917"/>
              </a:lnSpc>
            </a:pPr>
            <a:r>
              <a:rPr lang="en-US" sz="2431">
                <a:solidFill>
                  <a:srgbClr val="2C3E50"/>
                </a:solidFill>
                <a:latin typeface="Aptos"/>
                <a:ea typeface="Aptos"/>
                <a:cs typeface="Aptos"/>
                <a:sym typeface="Aptos"/>
              </a:rPr>
              <a:t>•</a:t>
            </a:r>
            <a:r>
              <a:rPr lang="en-US" sz="2431" b="1">
                <a:solidFill>
                  <a:srgbClr val="2C3E50"/>
                </a:solidFill>
                <a:latin typeface="Aptos Bold"/>
                <a:ea typeface="Aptos Bold"/>
                <a:cs typeface="Aptos Bold"/>
                <a:sym typeface="Aptos Bold"/>
              </a:rPr>
              <a:t>Inseguridad sobre el futuro:</a:t>
            </a:r>
            <a:r>
              <a:rPr lang="en-US" sz="2431">
                <a:solidFill>
                  <a:srgbClr val="2C3E50"/>
                </a:solidFill>
                <a:latin typeface="Aptos"/>
                <a:ea typeface="Aptos"/>
                <a:cs typeface="Aptos"/>
                <a:sym typeface="Aptos"/>
              </a:rPr>
              <a:t> miedo a recaídas, empeoramiento o dependencia permanente.</a:t>
            </a:r>
          </a:p>
          <a:p>
            <a:pPr algn="l">
              <a:lnSpc>
                <a:spcPts val="2917"/>
              </a:lnSpc>
            </a:pPr>
            <a:r>
              <a:rPr lang="en-US" sz="2431">
                <a:solidFill>
                  <a:srgbClr val="2C3E50"/>
                </a:solidFill>
                <a:latin typeface="Aptos"/>
                <a:ea typeface="Aptos"/>
                <a:cs typeface="Aptos"/>
                <a:sym typeface="Aptos"/>
              </a:rPr>
              <a:t>•</a:t>
            </a:r>
            <a:r>
              <a:rPr lang="en-US" sz="2431" b="1">
                <a:solidFill>
                  <a:srgbClr val="2C3E50"/>
                </a:solidFill>
                <a:latin typeface="Aptos Bold"/>
                <a:ea typeface="Aptos Bold"/>
                <a:cs typeface="Aptos Bold"/>
                <a:sym typeface="Aptos Bold"/>
              </a:rPr>
              <a:t>Riesgo de ruptura emocional </a:t>
            </a:r>
            <a:r>
              <a:rPr lang="en-US" sz="2431">
                <a:solidFill>
                  <a:srgbClr val="2C3E50"/>
                </a:solidFill>
                <a:latin typeface="Aptos"/>
                <a:ea typeface="Aptos"/>
                <a:cs typeface="Aptos"/>
                <a:sym typeface="Aptos"/>
              </a:rPr>
              <a:t>aunque físicamente sigan juntos.</a:t>
            </a:r>
          </a:p>
          <a:p>
            <a:pPr algn="l">
              <a:lnSpc>
                <a:spcPts val="2917"/>
              </a:lnSpc>
            </a:pPr>
            <a:r>
              <a:rPr lang="en-US" sz="2431">
                <a:solidFill>
                  <a:srgbClr val="2C3E50"/>
                </a:solidFill>
                <a:latin typeface="Aptos"/>
                <a:ea typeface="Aptos"/>
                <a:cs typeface="Aptos"/>
                <a:sym typeface="Aptos"/>
              </a:rPr>
              <a:t>•</a:t>
            </a:r>
            <a:r>
              <a:rPr lang="en-US" sz="2431" b="1">
                <a:solidFill>
                  <a:srgbClr val="2C3E50"/>
                </a:solidFill>
                <a:latin typeface="Aptos Bold"/>
                <a:ea typeface="Aptos Bold"/>
                <a:cs typeface="Aptos Bold"/>
                <a:sym typeface="Aptos Bold"/>
              </a:rPr>
              <a:t>Conflictos por sobreprotección:</a:t>
            </a:r>
            <a:r>
              <a:rPr lang="en-US" sz="2431">
                <a:solidFill>
                  <a:srgbClr val="2C3E50"/>
                </a:solidFill>
                <a:latin typeface="Aptos"/>
                <a:ea typeface="Aptos"/>
                <a:cs typeface="Aptos"/>
                <a:sym typeface="Aptos"/>
              </a:rPr>
              <a:t> el cuidador puede imponer decisiones sin consultar, generando frustración</a:t>
            </a:r>
          </a:p>
          <a:p>
            <a:pPr algn="l">
              <a:lnSpc>
                <a:spcPts val="2917"/>
              </a:lnSpc>
            </a:pPr>
            <a:r>
              <a:rPr lang="en-US" sz="2431">
                <a:solidFill>
                  <a:srgbClr val="2C3E50"/>
                </a:solidFill>
                <a:latin typeface="Aptos"/>
                <a:ea typeface="Aptos"/>
                <a:cs typeface="Aptos"/>
                <a:sym typeface="Aptos"/>
              </a:rPr>
              <a:t>•</a:t>
            </a:r>
            <a:r>
              <a:rPr lang="en-US" sz="2431" b="1">
                <a:solidFill>
                  <a:srgbClr val="2C3E50"/>
                </a:solidFill>
                <a:latin typeface="Aptos Bold"/>
                <a:ea typeface="Aptos Bold"/>
                <a:cs typeface="Aptos Bold"/>
                <a:sym typeface="Aptos Bold"/>
              </a:rPr>
              <a:t>Cambio de identidad relacional:</a:t>
            </a:r>
            <a:r>
              <a:rPr lang="en-US" sz="2431">
                <a:solidFill>
                  <a:srgbClr val="2C3E50"/>
                </a:solidFill>
                <a:latin typeface="Aptos"/>
                <a:ea typeface="Aptos"/>
                <a:cs typeface="Aptos"/>
                <a:sym typeface="Aptos"/>
              </a:rPr>
              <a:t> pasar de ser “marido/mujer” a “cuidador/paciente” altera el vínculo afectivo</a:t>
            </a:r>
          </a:p>
          <a:p>
            <a:pPr algn="l">
              <a:lnSpc>
                <a:spcPts val="2917"/>
              </a:lnSpc>
            </a:pPr>
            <a:r>
              <a:rPr lang="en-US" sz="2431">
                <a:solidFill>
                  <a:srgbClr val="2C3E50"/>
                </a:solidFill>
                <a:latin typeface="Aptos"/>
                <a:ea typeface="Aptos"/>
                <a:cs typeface="Aptos"/>
                <a:sym typeface="Aptos"/>
              </a:rPr>
              <a:t>•</a:t>
            </a:r>
            <a:r>
              <a:rPr lang="en-US" sz="2431" b="1">
                <a:solidFill>
                  <a:srgbClr val="2C3E50"/>
                </a:solidFill>
                <a:latin typeface="Aptos Bold"/>
                <a:ea typeface="Aptos Bold"/>
                <a:cs typeface="Aptos Bold"/>
                <a:sym typeface="Aptos Bold"/>
              </a:rPr>
              <a:t>Pérdida de la intimidad como pareja:</a:t>
            </a:r>
            <a:r>
              <a:rPr lang="en-US" sz="2431">
                <a:solidFill>
                  <a:srgbClr val="2C3E50"/>
                </a:solidFill>
                <a:latin typeface="Aptos"/>
                <a:ea typeface="Aptos"/>
                <a:cs typeface="Aptos"/>
                <a:sym typeface="Aptos"/>
              </a:rPr>
              <a:t> las interacciones se vuelven más asistenciales que afectivas</a:t>
            </a:r>
          </a:p>
          <a:p>
            <a:pPr algn="l">
              <a:lnSpc>
                <a:spcPts val="2917"/>
              </a:lnSpc>
            </a:pPr>
            <a:endParaRPr lang="en-US" sz="2431">
              <a:solidFill>
                <a:srgbClr val="2C3E50"/>
              </a:solidFill>
              <a:latin typeface="Aptos"/>
              <a:ea typeface="Aptos"/>
              <a:cs typeface="Aptos"/>
              <a:sym typeface="Apto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0F8FD">
                <a:alpha val="100000"/>
              </a:srgbClr>
            </a:gs>
            <a:gs pos="61000">
              <a:srgbClr val="74C4E9">
                <a:alpha val="100000"/>
              </a:srgbClr>
            </a:gs>
            <a:gs pos="100000">
              <a:srgbClr val="74C4E9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3002561"/>
            <a:ext cx="16290827" cy="8139494"/>
            <a:chOff x="0" y="0"/>
            <a:chExt cx="21721102" cy="10852658"/>
          </a:xfrm>
        </p:grpSpPr>
        <p:sp>
          <p:nvSpPr>
            <p:cNvPr id="3" name="Freeform 3"/>
            <p:cNvSpPr/>
            <p:nvPr/>
          </p:nvSpPr>
          <p:spPr>
            <a:xfrm>
              <a:off x="25400" y="25400"/>
              <a:ext cx="21670390" cy="10801858"/>
            </a:xfrm>
            <a:custGeom>
              <a:avLst/>
              <a:gdLst/>
              <a:ahLst/>
              <a:cxnLst/>
              <a:rect l="l" t="t" r="r" b="b"/>
              <a:pathLst>
                <a:path w="21670390" h="10801858">
                  <a:moveTo>
                    <a:pt x="0" y="685927"/>
                  </a:moveTo>
                  <a:cubicBezTo>
                    <a:pt x="0" y="307086"/>
                    <a:pt x="307848" y="0"/>
                    <a:pt x="687578" y="0"/>
                  </a:cubicBezTo>
                  <a:lnTo>
                    <a:pt x="20982812" y="0"/>
                  </a:lnTo>
                  <a:cubicBezTo>
                    <a:pt x="21362543" y="0"/>
                    <a:pt x="21670390" y="307086"/>
                    <a:pt x="21670390" y="685927"/>
                  </a:cubicBezTo>
                  <a:lnTo>
                    <a:pt x="21670390" y="10115931"/>
                  </a:lnTo>
                  <a:cubicBezTo>
                    <a:pt x="21670390" y="10494773"/>
                    <a:pt x="21362543" y="10801858"/>
                    <a:pt x="20982812" y="10801858"/>
                  </a:cubicBezTo>
                  <a:lnTo>
                    <a:pt x="687578" y="10801858"/>
                  </a:lnTo>
                  <a:cubicBezTo>
                    <a:pt x="307848" y="10801858"/>
                    <a:pt x="0" y="10494772"/>
                    <a:pt x="0" y="10115931"/>
                  </a:cubicBezTo>
                  <a:close/>
                </a:path>
              </a:pathLst>
            </a:custGeom>
            <a:gradFill rotWithShape="1">
              <a:gsLst>
                <a:gs pos="78000">
                  <a:srgbClr val="F2F2F2">
                    <a:alpha val="100000"/>
                  </a:srgbClr>
                </a:gs>
                <a:gs pos="90000">
                  <a:srgbClr val="74C4E9">
                    <a:alpha val="100000"/>
                  </a:srgbClr>
                </a:gs>
                <a:gs pos="100000">
                  <a:srgbClr val="74C4E9">
                    <a:alpha val="100000"/>
                  </a:srgbClr>
                </a:gs>
              </a:gsLst>
              <a:lin ang="5400000"/>
            </a:gradFill>
          </p:spPr>
          <p:txBody>
            <a:bodyPr/>
            <a:lstStyle/>
            <a:p>
              <a:endParaRPr lang="es-CO"/>
            </a:p>
          </p:txBody>
        </p:sp>
        <p:sp>
          <p:nvSpPr>
            <p:cNvPr id="4" name="Freeform 4"/>
            <p:cNvSpPr/>
            <p:nvPr/>
          </p:nvSpPr>
          <p:spPr>
            <a:xfrm>
              <a:off x="0" y="0"/>
              <a:ext cx="21721190" cy="10852658"/>
            </a:xfrm>
            <a:custGeom>
              <a:avLst/>
              <a:gdLst/>
              <a:ahLst/>
              <a:cxnLst/>
              <a:rect l="l" t="t" r="r" b="b"/>
              <a:pathLst>
                <a:path w="21721190" h="10852658">
                  <a:moveTo>
                    <a:pt x="0" y="711327"/>
                  </a:moveTo>
                  <a:cubicBezTo>
                    <a:pt x="0" y="318389"/>
                    <a:pt x="319278" y="0"/>
                    <a:pt x="712978" y="0"/>
                  </a:cubicBezTo>
                  <a:lnTo>
                    <a:pt x="21008212" y="0"/>
                  </a:lnTo>
                  <a:lnTo>
                    <a:pt x="21008212" y="25400"/>
                  </a:lnTo>
                  <a:lnTo>
                    <a:pt x="21008212" y="0"/>
                  </a:lnTo>
                  <a:cubicBezTo>
                    <a:pt x="21401912" y="0"/>
                    <a:pt x="21721190" y="318389"/>
                    <a:pt x="21721190" y="711327"/>
                  </a:cubicBezTo>
                  <a:lnTo>
                    <a:pt x="21695790" y="711327"/>
                  </a:lnTo>
                  <a:lnTo>
                    <a:pt x="21721190" y="711327"/>
                  </a:lnTo>
                  <a:lnTo>
                    <a:pt x="21721190" y="10141331"/>
                  </a:lnTo>
                  <a:lnTo>
                    <a:pt x="21695790" y="10141331"/>
                  </a:lnTo>
                  <a:lnTo>
                    <a:pt x="21721190" y="10141331"/>
                  </a:lnTo>
                  <a:cubicBezTo>
                    <a:pt x="21721190" y="10534269"/>
                    <a:pt x="21401912" y="10852658"/>
                    <a:pt x="21008212" y="10852658"/>
                  </a:cubicBezTo>
                  <a:lnTo>
                    <a:pt x="21008212" y="10827258"/>
                  </a:lnTo>
                  <a:lnTo>
                    <a:pt x="21008212" y="10852658"/>
                  </a:lnTo>
                  <a:lnTo>
                    <a:pt x="712978" y="10852658"/>
                  </a:lnTo>
                  <a:lnTo>
                    <a:pt x="712978" y="10827258"/>
                  </a:lnTo>
                  <a:lnTo>
                    <a:pt x="712978" y="10852658"/>
                  </a:lnTo>
                  <a:cubicBezTo>
                    <a:pt x="319278" y="10852658"/>
                    <a:pt x="0" y="10534269"/>
                    <a:pt x="0" y="10141331"/>
                  </a:cubicBezTo>
                  <a:lnTo>
                    <a:pt x="0" y="711327"/>
                  </a:lnTo>
                  <a:lnTo>
                    <a:pt x="25400" y="711327"/>
                  </a:lnTo>
                  <a:lnTo>
                    <a:pt x="0" y="711327"/>
                  </a:lnTo>
                  <a:moveTo>
                    <a:pt x="50800" y="711327"/>
                  </a:moveTo>
                  <a:lnTo>
                    <a:pt x="50800" y="10141331"/>
                  </a:lnTo>
                  <a:lnTo>
                    <a:pt x="25400" y="10141331"/>
                  </a:lnTo>
                  <a:lnTo>
                    <a:pt x="50800" y="10141331"/>
                  </a:lnTo>
                  <a:cubicBezTo>
                    <a:pt x="50800" y="10506075"/>
                    <a:pt x="347218" y="10801858"/>
                    <a:pt x="712978" y="10801858"/>
                  </a:cubicBezTo>
                  <a:lnTo>
                    <a:pt x="21008212" y="10801858"/>
                  </a:lnTo>
                  <a:cubicBezTo>
                    <a:pt x="21373973" y="10801858"/>
                    <a:pt x="21670390" y="10506075"/>
                    <a:pt x="21670390" y="10141331"/>
                  </a:cubicBezTo>
                  <a:lnTo>
                    <a:pt x="21670390" y="711327"/>
                  </a:lnTo>
                  <a:cubicBezTo>
                    <a:pt x="21670390" y="346583"/>
                    <a:pt x="21373973" y="50800"/>
                    <a:pt x="21008212" y="50800"/>
                  </a:cubicBezTo>
                  <a:lnTo>
                    <a:pt x="712978" y="50800"/>
                  </a:lnTo>
                  <a:lnTo>
                    <a:pt x="712978" y="25400"/>
                  </a:lnTo>
                  <a:lnTo>
                    <a:pt x="712978" y="50800"/>
                  </a:lnTo>
                  <a:cubicBezTo>
                    <a:pt x="347218" y="50800"/>
                    <a:pt x="50800" y="346583"/>
                    <a:pt x="50800" y="711327"/>
                  </a:cubicBezTo>
                  <a:close/>
                </a:path>
              </a:pathLst>
            </a:custGeom>
            <a:solidFill>
              <a:srgbClr val="A6CAEC"/>
            </a:solidFill>
          </p:spPr>
          <p:txBody>
            <a:bodyPr/>
            <a:lstStyle/>
            <a:p>
              <a:endParaRPr lang="es-CO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14288" y="-14288"/>
            <a:ext cx="18316575" cy="1875926"/>
            <a:chOff x="0" y="0"/>
            <a:chExt cx="24422100" cy="2501234"/>
          </a:xfrm>
        </p:grpSpPr>
        <p:sp>
          <p:nvSpPr>
            <p:cNvPr id="6" name="Freeform 6"/>
            <p:cNvSpPr/>
            <p:nvPr/>
          </p:nvSpPr>
          <p:spPr>
            <a:xfrm>
              <a:off x="19050" y="19050"/>
              <a:ext cx="24384000" cy="2463159"/>
            </a:xfrm>
            <a:custGeom>
              <a:avLst/>
              <a:gdLst/>
              <a:ahLst/>
              <a:cxnLst/>
              <a:rect l="l" t="t" r="r" b="b"/>
              <a:pathLst>
                <a:path w="24384000" h="2463159">
                  <a:moveTo>
                    <a:pt x="0" y="0"/>
                  </a:moveTo>
                  <a:lnTo>
                    <a:pt x="24384000" y="0"/>
                  </a:lnTo>
                  <a:lnTo>
                    <a:pt x="24384000" y="2463159"/>
                  </a:lnTo>
                  <a:lnTo>
                    <a:pt x="0" y="2463159"/>
                  </a:lnTo>
                  <a:close/>
                </a:path>
              </a:pathLst>
            </a:custGeom>
            <a:solidFill>
              <a:srgbClr val="F2F2F2"/>
            </a:solidFill>
          </p:spPr>
          <p:txBody>
            <a:bodyPr/>
            <a:lstStyle/>
            <a:p>
              <a:endParaRPr lang="es-CO"/>
            </a:p>
          </p:txBody>
        </p:sp>
        <p:sp>
          <p:nvSpPr>
            <p:cNvPr id="7" name="Freeform 7"/>
            <p:cNvSpPr/>
            <p:nvPr/>
          </p:nvSpPr>
          <p:spPr>
            <a:xfrm>
              <a:off x="0" y="0"/>
              <a:ext cx="24422100" cy="2501259"/>
            </a:xfrm>
            <a:custGeom>
              <a:avLst/>
              <a:gdLst/>
              <a:ahLst/>
              <a:cxnLst/>
              <a:rect l="l" t="t" r="r" b="b"/>
              <a:pathLst>
                <a:path w="24422100" h="2501259">
                  <a:moveTo>
                    <a:pt x="19050" y="0"/>
                  </a:moveTo>
                  <a:lnTo>
                    <a:pt x="24403050" y="0"/>
                  </a:lnTo>
                  <a:cubicBezTo>
                    <a:pt x="24413590" y="0"/>
                    <a:pt x="24422100" y="8509"/>
                    <a:pt x="24422100" y="19050"/>
                  </a:cubicBezTo>
                  <a:lnTo>
                    <a:pt x="24422100" y="2482209"/>
                  </a:lnTo>
                  <a:cubicBezTo>
                    <a:pt x="24422100" y="2492750"/>
                    <a:pt x="24413590" y="2501259"/>
                    <a:pt x="24403050" y="2501259"/>
                  </a:cubicBezTo>
                  <a:lnTo>
                    <a:pt x="19050" y="2501259"/>
                  </a:lnTo>
                  <a:cubicBezTo>
                    <a:pt x="8509" y="2501259"/>
                    <a:pt x="0" y="2492750"/>
                    <a:pt x="0" y="2482209"/>
                  </a:cubicBezTo>
                  <a:lnTo>
                    <a:pt x="0" y="19050"/>
                  </a:lnTo>
                  <a:cubicBezTo>
                    <a:pt x="0" y="8509"/>
                    <a:pt x="8509" y="0"/>
                    <a:pt x="19050" y="0"/>
                  </a:cubicBezTo>
                  <a:moveTo>
                    <a:pt x="19050" y="38100"/>
                  </a:moveTo>
                  <a:lnTo>
                    <a:pt x="19050" y="19050"/>
                  </a:lnTo>
                  <a:lnTo>
                    <a:pt x="38100" y="19050"/>
                  </a:lnTo>
                  <a:lnTo>
                    <a:pt x="38100" y="2482209"/>
                  </a:lnTo>
                  <a:lnTo>
                    <a:pt x="19050" y="2482209"/>
                  </a:lnTo>
                  <a:lnTo>
                    <a:pt x="19050" y="2463160"/>
                  </a:lnTo>
                  <a:lnTo>
                    <a:pt x="24403050" y="2463160"/>
                  </a:lnTo>
                  <a:lnTo>
                    <a:pt x="24403050" y="2482209"/>
                  </a:lnTo>
                  <a:lnTo>
                    <a:pt x="24384000" y="2482209"/>
                  </a:lnTo>
                  <a:lnTo>
                    <a:pt x="24384000" y="19050"/>
                  </a:lnTo>
                  <a:lnTo>
                    <a:pt x="24403050" y="19050"/>
                  </a:lnTo>
                  <a:lnTo>
                    <a:pt x="24403050" y="38100"/>
                  </a:lnTo>
                  <a:lnTo>
                    <a:pt x="19050" y="3810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/>
            <a:lstStyle/>
            <a:p>
              <a:endParaRPr lang="es-CO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0"/>
              <a:ext cx="24422100" cy="25012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320"/>
                </a:lnSpc>
              </a:pPr>
              <a:r>
                <a:rPr lang="en-US" sz="3600" b="1">
                  <a:solidFill>
                    <a:srgbClr val="2C3E50"/>
                  </a:solidFill>
                  <a:latin typeface="Aptos Bold"/>
                  <a:ea typeface="Aptos Bold"/>
                  <a:cs typeface="Aptos Bold"/>
                  <a:sym typeface="Aptos Bold"/>
                </a:rPr>
                <a:t>El Taller de la Familia</a:t>
              </a:r>
            </a:p>
            <a:p>
              <a:pPr algn="ctr">
                <a:lnSpc>
                  <a:spcPts val="3240"/>
                </a:lnSpc>
              </a:pPr>
              <a:r>
                <a:rPr lang="en-US" sz="2700">
                  <a:solidFill>
                    <a:srgbClr val="808080"/>
                  </a:solidFill>
                  <a:latin typeface="Aptos"/>
                  <a:ea typeface="Aptos"/>
                  <a:cs typeface="Aptos"/>
                  <a:sym typeface="Aptos"/>
                </a:rPr>
                <a:t>Para construir el hogar</a:t>
              </a:r>
            </a:p>
          </p:txBody>
        </p:sp>
      </p:grpSp>
      <p:sp>
        <p:nvSpPr>
          <p:cNvPr id="9" name="Freeform 9" descr="Una torre con un reloj en lo alto de una casa  El contenido generado por IA puede ser incorrecto."/>
          <p:cNvSpPr/>
          <p:nvPr/>
        </p:nvSpPr>
        <p:spPr>
          <a:xfrm>
            <a:off x="1017641" y="338252"/>
            <a:ext cx="1825466" cy="1216971"/>
          </a:xfrm>
          <a:custGeom>
            <a:avLst/>
            <a:gdLst/>
            <a:ahLst/>
            <a:cxnLst/>
            <a:rect l="l" t="t" r="r" b="b"/>
            <a:pathLst>
              <a:path w="1825466" h="1216971">
                <a:moveTo>
                  <a:pt x="0" y="0"/>
                </a:moveTo>
                <a:lnTo>
                  <a:pt x="1825467" y="0"/>
                </a:lnTo>
                <a:lnTo>
                  <a:pt x="1825467" y="1216971"/>
                </a:lnTo>
                <a:lnTo>
                  <a:pt x="0" y="121697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grpSp>
        <p:nvGrpSpPr>
          <p:cNvPr id="10" name="Group 10"/>
          <p:cNvGrpSpPr/>
          <p:nvPr/>
        </p:nvGrpSpPr>
        <p:grpSpPr>
          <a:xfrm>
            <a:off x="8276339" y="1515037"/>
            <a:ext cx="1754134" cy="589016"/>
            <a:chOff x="0" y="0"/>
            <a:chExt cx="2338845" cy="785355"/>
          </a:xfrm>
        </p:grpSpPr>
        <p:sp>
          <p:nvSpPr>
            <p:cNvPr id="11" name="Freeform 11"/>
            <p:cNvSpPr/>
            <p:nvPr/>
          </p:nvSpPr>
          <p:spPr>
            <a:xfrm>
              <a:off x="19050" y="19050"/>
              <a:ext cx="2300859" cy="747268"/>
            </a:xfrm>
            <a:custGeom>
              <a:avLst/>
              <a:gdLst/>
              <a:ahLst/>
              <a:cxnLst/>
              <a:rect l="l" t="t" r="r" b="b"/>
              <a:pathLst>
                <a:path w="2300859" h="747268">
                  <a:moveTo>
                    <a:pt x="370205" y="0"/>
                  </a:moveTo>
                  <a:lnTo>
                    <a:pt x="1930654" y="0"/>
                  </a:lnTo>
                  <a:cubicBezTo>
                    <a:pt x="2135124" y="0"/>
                    <a:pt x="2300859" y="167259"/>
                    <a:pt x="2300859" y="373634"/>
                  </a:cubicBezTo>
                  <a:cubicBezTo>
                    <a:pt x="2300859" y="580009"/>
                    <a:pt x="2135124" y="747268"/>
                    <a:pt x="1930654" y="747268"/>
                  </a:cubicBezTo>
                  <a:lnTo>
                    <a:pt x="370205" y="747268"/>
                  </a:lnTo>
                  <a:cubicBezTo>
                    <a:pt x="165735" y="747268"/>
                    <a:pt x="0" y="580009"/>
                    <a:pt x="0" y="373634"/>
                  </a:cubicBezTo>
                  <a:cubicBezTo>
                    <a:pt x="0" y="167259"/>
                    <a:pt x="165735" y="0"/>
                    <a:pt x="370205" y="0"/>
                  </a:cubicBezTo>
                  <a:close/>
                </a:path>
              </a:pathLst>
            </a:custGeom>
            <a:solidFill>
              <a:srgbClr val="0F9ED5"/>
            </a:solidFill>
          </p:spPr>
          <p:txBody>
            <a:bodyPr/>
            <a:lstStyle/>
            <a:p>
              <a:endParaRPr lang="es-CO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0" y="0"/>
              <a:ext cx="2338959" cy="785368"/>
            </a:xfrm>
            <a:custGeom>
              <a:avLst/>
              <a:gdLst/>
              <a:ahLst/>
              <a:cxnLst/>
              <a:rect l="l" t="t" r="r" b="b"/>
              <a:pathLst>
                <a:path w="2338959" h="785368">
                  <a:moveTo>
                    <a:pt x="389255" y="0"/>
                  </a:moveTo>
                  <a:lnTo>
                    <a:pt x="1949704" y="0"/>
                  </a:lnTo>
                  <a:lnTo>
                    <a:pt x="1949704" y="19050"/>
                  </a:lnTo>
                  <a:lnTo>
                    <a:pt x="1949704" y="0"/>
                  </a:lnTo>
                  <a:lnTo>
                    <a:pt x="1949704" y="19050"/>
                  </a:lnTo>
                  <a:lnTo>
                    <a:pt x="1949704" y="0"/>
                  </a:lnTo>
                  <a:cubicBezTo>
                    <a:pt x="2164842" y="0"/>
                    <a:pt x="2338959" y="176022"/>
                    <a:pt x="2338959" y="392684"/>
                  </a:cubicBezTo>
                  <a:lnTo>
                    <a:pt x="2319909" y="392684"/>
                  </a:lnTo>
                  <a:lnTo>
                    <a:pt x="2338959" y="392684"/>
                  </a:lnTo>
                  <a:cubicBezTo>
                    <a:pt x="2338959" y="609346"/>
                    <a:pt x="2164842" y="785368"/>
                    <a:pt x="1949704" y="785368"/>
                  </a:cubicBezTo>
                  <a:lnTo>
                    <a:pt x="1949704" y="766318"/>
                  </a:lnTo>
                  <a:lnTo>
                    <a:pt x="1949704" y="785368"/>
                  </a:lnTo>
                  <a:lnTo>
                    <a:pt x="389255" y="785368"/>
                  </a:lnTo>
                  <a:lnTo>
                    <a:pt x="389255" y="766318"/>
                  </a:lnTo>
                  <a:lnTo>
                    <a:pt x="389255" y="785368"/>
                  </a:lnTo>
                  <a:lnTo>
                    <a:pt x="389255" y="766318"/>
                  </a:lnTo>
                  <a:lnTo>
                    <a:pt x="389255" y="785368"/>
                  </a:lnTo>
                  <a:cubicBezTo>
                    <a:pt x="174117" y="785368"/>
                    <a:pt x="0" y="609346"/>
                    <a:pt x="0" y="392684"/>
                  </a:cubicBezTo>
                  <a:cubicBezTo>
                    <a:pt x="0" y="176022"/>
                    <a:pt x="174117" y="0"/>
                    <a:pt x="389255" y="0"/>
                  </a:cubicBezTo>
                  <a:lnTo>
                    <a:pt x="389255" y="19050"/>
                  </a:lnTo>
                  <a:lnTo>
                    <a:pt x="389255" y="0"/>
                  </a:lnTo>
                  <a:moveTo>
                    <a:pt x="389255" y="38100"/>
                  </a:moveTo>
                  <a:lnTo>
                    <a:pt x="389255" y="19050"/>
                  </a:lnTo>
                  <a:lnTo>
                    <a:pt x="389255" y="38100"/>
                  </a:lnTo>
                  <a:cubicBezTo>
                    <a:pt x="195453" y="38100"/>
                    <a:pt x="38100" y="196723"/>
                    <a:pt x="38100" y="392684"/>
                  </a:cubicBezTo>
                  <a:lnTo>
                    <a:pt x="19050" y="392684"/>
                  </a:lnTo>
                  <a:lnTo>
                    <a:pt x="38100" y="392684"/>
                  </a:lnTo>
                  <a:cubicBezTo>
                    <a:pt x="38100" y="588645"/>
                    <a:pt x="195453" y="747268"/>
                    <a:pt x="389255" y="747268"/>
                  </a:cubicBezTo>
                  <a:lnTo>
                    <a:pt x="1949704" y="747268"/>
                  </a:lnTo>
                  <a:cubicBezTo>
                    <a:pt x="2143379" y="747268"/>
                    <a:pt x="2300859" y="588645"/>
                    <a:pt x="2300859" y="392684"/>
                  </a:cubicBezTo>
                  <a:cubicBezTo>
                    <a:pt x="2300859" y="196723"/>
                    <a:pt x="2143379" y="38100"/>
                    <a:pt x="1949704" y="38100"/>
                  </a:cubicBezTo>
                  <a:lnTo>
                    <a:pt x="389255" y="38100"/>
                  </a:lnTo>
                  <a:close/>
                </a:path>
              </a:pathLst>
            </a:custGeom>
            <a:solidFill>
              <a:srgbClr val="024059"/>
            </a:solidFill>
          </p:spPr>
          <p:txBody>
            <a:bodyPr/>
            <a:lstStyle/>
            <a:p>
              <a:endParaRPr lang="es-CO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0"/>
              <a:ext cx="2338845" cy="7853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40"/>
                </a:lnSpc>
              </a:pPr>
              <a:r>
                <a:rPr lang="en-US" sz="2700">
                  <a:solidFill>
                    <a:srgbClr val="FFFFFF"/>
                  </a:solidFill>
                  <a:latin typeface="Aptos"/>
                  <a:ea typeface="Aptos"/>
                  <a:cs typeface="Aptos"/>
                  <a:sym typeface="Aptos"/>
                </a:rPr>
                <a:t>Tema #</a:t>
              </a:r>
            </a:p>
          </p:txBody>
        </p:sp>
      </p:grpSp>
      <p:sp>
        <p:nvSpPr>
          <p:cNvPr id="14" name="AutoShape 14"/>
          <p:cNvSpPr/>
          <p:nvPr/>
        </p:nvSpPr>
        <p:spPr>
          <a:xfrm rot="7080">
            <a:off x="2202104" y="2797740"/>
            <a:ext cx="13906833" cy="0"/>
          </a:xfrm>
          <a:prstGeom prst="line">
            <a:avLst/>
          </a:prstGeom>
          <a:ln w="19050" cap="rnd">
            <a:solidFill>
              <a:srgbClr val="0F9ED5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CO"/>
          </a:p>
        </p:txBody>
      </p:sp>
      <p:sp>
        <p:nvSpPr>
          <p:cNvPr id="15" name="Freeform 15"/>
          <p:cNvSpPr/>
          <p:nvPr/>
        </p:nvSpPr>
        <p:spPr>
          <a:xfrm>
            <a:off x="15476672" y="121890"/>
            <a:ext cx="1812746" cy="1649694"/>
          </a:xfrm>
          <a:custGeom>
            <a:avLst/>
            <a:gdLst/>
            <a:ahLst/>
            <a:cxnLst/>
            <a:rect l="l" t="t" r="r" b="b"/>
            <a:pathLst>
              <a:path w="1812746" h="1649694">
                <a:moveTo>
                  <a:pt x="0" y="0"/>
                </a:moveTo>
                <a:lnTo>
                  <a:pt x="1812746" y="0"/>
                </a:lnTo>
                <a:lnTo>
                  <a:pt x="1812746" y="1649695"/>
                </a:lnTo>
                <a:lnTo>
                  <a:pt x="0" y="164969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6" name="Freeform 16" descr="Logotipo  Descripción generada automáticamente"/>
          <p:cNvSpPr/>
          <p:nvPr/>
        </p:nvSpPr>
        <p:spPr>
          <a:xfrm>
            <a:off x="8471840" y="8796747"/>
            <a:ext cx="1344330" cy="1350140"/>
          </a:xfrm>
          <a:custGeom>
            <a:avLst/>
            <a:gdLst/>
            <a:ahLst/>
            <a:cxnLst/>
            <a:rect l="l" t="t" r="r" b="b"/>
            <a:pathLst>
              <a:path w="1344330" h="1350140">
                <a:moveTo>
                  <a:pt x="0" y="0"/>
                </a:moveTo>
                <a:lnTo>
                  <a:pt x="1344330" y="0"/>
                </a:lnTo>
                <a:lnTo>
                  <a:pt x="1344330" y="1350140"/>
                </a:lnTo>
                <a:lnTo>
                  <a:pt x="0" y="135014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59" b="-59"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7" name="Freeform 17"/>
          <p:cNvSpPr/>
          <p:nvPr/>
        </p:nvSpPr>
        <p:spPr>
          <a:xfrm>
            <a:off x="14174103" y="3152959"/>
            <a:ext cx="2948039" cy="6356958"/>
          </a:xfrm>
          <a:custGeom>
            <a:avLst/>
            <a:gdLst/>
            <a:ahLst/>
            <a:cxnLst/>
            <a:rect l="l" t="t" r="r" b="b"/>
            <a:pathLst>
              <a:path w="2948039" h="6356958">
                <a:moveTo>
                  <a:pt x="0" y="0"/>
                </a:moveTo>
                <a:lnTo>
                  <a:pt x="2948039" y="0"/>
                </a:lnTo>
                <a:lnTo>
                  <a:pt x="2948039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8" name="TextBox 18"/>
          <p:cNvSpPr txBox="1"/>
          <p:nvPr/>
        </p:nvSpPr>
        <p:spPr>
          <a:xfrm>
            <a:off x="3466607" y="2188627"/>
            <a:ext cx="12194166" cy="7293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84"/>
              </a:lnSpc>
            </a:pPr>
            <a:r>
              <a:rPr lang="en-US" sz="2404" b="1">
                <a:solidFill>
                  <a:srgbClr val="2C3E50"/>
                </a:solidFill>
                <a:latin typeface="Aptos Bold"/>
                <a:ea typeface="Aptos Bold"/>
                <a:cs typeface="Aptos Bold"/>
                <a:sym typeface="Aptos Bold"/>
              </a:rPr>
              <a:t>EN LA SALUD Y LA ENFERMEDAD:  “ EL FUTURO CUIDADOR EN EL MATRIMONIO”</a:t>
            </a:r>
          </a:p>
          <a:p>
            <a:pPr algn="ctr">
              <a:lnSpc>
                <a:spcPts val="2884"/>
              </a:lnSpc>
            </a:pPr>
            <a:endParaRPr lang="en-US" sz="2404" b="1">
              <a:solidFill>
                <a:srgbClr val="2C3E50"/>
              </a:solidFill>
              <a:latin typeface="Aptos Bold"/>
              <a:ea typeface="Aptos Bold"/>
              <a:cs typeface="Aptos Bold"/>
              <a:sym typeface="Aptos Bold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1291457" y="3346612"/>
            <a:ext cx="15091589" cy="866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84"/>
              </a:lnSpc>
            </a:pPr>
            <a:r>
              <a:rPr lang="en-US" sz="2904" b="1">
                <a:solidFill>
                  <a:srgbClr val="2C3E50"/>
                </a:solidFill>
                <a:latin typeface="Aptos Bold"/>
                <a:ea typeface="Aptos Bold"/>
                <a:cs typeface="Aptos Bold"/>
                <a:sym typeface="Aptos Bold"/>
              </a:rPr>
              <a:t>5.Estrategias para cuidar sin romperse – Proteger al cuidador y a la pareja </a:t>
            </a:r>
          </a:p>
          <a:p>
            <a:pPr algn="ctr">
              <a:lnSpc>
                <a:spcPts val="3484"/>
              </a:lnSpc>
              <a:spcBef>
                <a:spcPct val="0"/>
              </a:spcBef>
            </a:pPr>
            <a:endParaRPr lang="en-US" sz="2904" b="1">
              <a:solidFill>
                <a:srgbClr val="2C3E50"/>
              </a:solidFill>
              <a:latin typeface="Aptos Bold"/>
              <a:ea typeface="Aptos Bold"/>
              <a:cs typeface="Aptos Bold"/>
              <a:sym typeface="Aptos Bold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1561728" y="4146712"/>
            <a:ext cx="8468745" cy="42679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76"/>
              </a:lnSpc>
              <a:spcBef>
                <a:spcPct val="0"/>
              </a:spcBef>
            </a:pPr>
            <a:r>
              <a:rPr lang="en-US" sz="1896">
                <a:solidFill>
                  <a:srgbClr val="2C3E50"/>
                </a:solidFill>
                <a:latin typeface="Aptos"/>
                <a:ea typeface="Aptos"/>
                <a:cs typeface="Aptos"/>
                <a:sym typeface="Aptos"/>
              </a:rPr>
              <a:t>•Reconocer que el cuidador también necesita cuidados y descanso.</a:t>
            </a:r>
          </a:p>
          <a:p>
            <a:pPr algn="l">
              <a:lnSpc>
                <a:spcPts val="2276"/>
              </a:lnSpc>
              <a:spcBef>
                <a:spcPct val="0"/>
              </a:spcBef>
            </a:pPr>
            <a:endParaRPr lang="en-US" sz="1896">
              <a:solidFill>
                <a:srgbClr val="2C3E50"/>
              </a:solidFill>
              <a:latin typeface="Aptos"/>
              <a:ea typeface="Aptos"/>
              <a:cs typeface="Aptos"/>
              <a:sym typeface="Aptos"/>
            </a:endParaRPr>
          </a:p>
          <a:p>
            <a:pPr algn="l">
              <a:lnSpc>
                <a:spcPts val="2276"/>
              </a:lnSpc>
              <a:spcBef>
                <a:spcPct val="0"/>
              </a:spcBef>
            </a:pPr>
            <a:r>
              <a:rPr lang="en-US" sz="1896">
                <a:solidFill>
                  <a:srgbClr val="2C3E50"/>
                </a:solidFill>
                <a:latin typeface="Aptos"/>
                <a:ea typeface="Aptos"/>
                <a:cs typeface="Aptos"/>
                <a:sym typeface="Aptos"/>
              </a:rPr>
              <a:t>•Buscar ayuda en familiares, amigos o cuidadores profesionales.</a:t>
            </a:r>
          </a:p>
          <a:p>
            <a:pPr algn="l">
              <a:lnSpc>
                <a:spcPts val="2276"/>
              </a:lnSpc>
              <a:spcBef>
                <a:spcPct val="0"/>
              </a:spcBef>
            </a:pPr>
            <a:endParaRPr lang="en-US" sz="1896">
              <a:solidFill>
                <a:srgbClr val="2C3E50"/>
              </a:solidFill>
              <a:latin typeface="Aptos"/>
              <a:ea typeface="Aptos"/>
              <a:cs typeface="Aptos"/>
              <a:sym typeface="Aptos"/>
            </a:endParaRPr>
          </a:p>
          <a:p>
            <a:pPr algn="l">
              <a:lnSpc>
                <a:spcPts val="2276"/>
              </a:lnSpc>
              <a:spcBef>
                <a:spcPct val="0"/>
              </a:spcBef>
            </a:pPr>
            <a:r>
              <a:rPr lang="en-US" sz="1896">
                <a:solidFill>
                  <a:srgbClr val="2C3E50"/>
                </a:solidFill>
                <a:latin typeface="Aptos"/>
                <a:ea typeface="Aptos"/>
                <a:cs typeface="Aptos"/>
                <a:sym typeface="Aptos"/>
              </a:rPr>
              <a:t>•Mantener espacios para hablar como pareja y no solo como paciente-cuidador.</a:t>
            </a:r>
          </a:p>
          <a:p>
            <a:pPr algn="l">
              <a:lnSpc>
                <a:spcPts val="2276"/>
              </a:lnSpc>
              <a:spcBef>
                <a:spcPct val="0"/>
              </a:spcBef>
            </a:pPr>
            <a:endParaRPr lang="en-US" sz="1896">
              <a:solidFill>
                <a:srgbClr val="2C3E50"/>
              </a:solidFill>
              <a:latin typeface="Aptos"/>
              <a:ea typeface="Aptos"/>
              <a:cs typeface="Aptos"/>
              <a:sym typeface="Aptos"/>
            </a:endParaRPr>
          </a:p>
          <a:p>
            <a:pPr algn="l">
              <a:lnSpc>
                <a:spcPts val="2276"/>
              </a:lnSpc>
              <a:spcBef>
                <a:spcPct val="0"/>
              </a:spcBef>
            </a:pPr>
            <a:r>
              <a:rPr lang="en-US" sz="1896">
                <a:solidFill>
                  <a:srgbClr val="2C3E50"/>
                </a:solidFill>
                <a:latin typeface="Aptos"/>
                <a:ea typeface="Aptos"/>
                <a:cs typeface="Aptos"/>
                <a:sym typeface="Aptos"/>
              </a:rPr>
              <a:t>•Respetar tiempos de autocuidado: ejercicio, alimentación, sueño.</a:t>
            </a:r>
          </a:p>
          <a:p>
            <a:pPr algn="l">
              <a:lnSpc>
                <a:spcPts val="2276"/>
              </a:lnSpc>
              <a:spcBef>
                <a:spcPct val="0"/>
              </a:spcBef>
            </a:pPr>
            <a:endParaRPr lang="en-US" sz="1896">
              <a:solidFill>
                <a:srgbClr val="2C3E50"/>
              </a:solidFill>
              <a:latin typeface="Aptos"/>
              <a:ea typeface="Aptos"/>
              <a:cs typeface="Aptos"/>
              <a:sym typeface="Aptos"/>
            </a:endParaRPr>
          </a:p>
          <a:p>
            <a:pPr algn="l">
              <a:lnSpc>
                <a:spcPts val="2276"/>
              </a:lnSpc>
              <a:spcBef>
                <a:spcPct val="0"/>
              </a:spcBef>
            </a:pPr>
            <a:r>
              <a:rPr lang="en-US" sz="1896">
                <a:solidFill>
                  <a:srgbClr val="2C3E50"/>
                </a:solidFill>
                <a:latin typeface="Aptos"/>
                <a:ea typeface="Aptos"/>
                <a:cs typeface="Aptos"/>
                <a:sym typeface="Aptos"/>
              </a:rPr>
              <a:t>•Participar en grupos de apoyo para compartir experiencias y aprender estrategias</a:t>
            </a:r>
          </a:p>
          <a:p>
            <a:pPr algn="l">
              <a:lnSpc>
                <a:spcPts val="2276"/>
              </a:lnSpc>
              <a:spcBef>
                <a:spcPct val="0"/>
              </a:spcBef>
            </a:pPr>
            <a:r>
              <a:rPr lang="en-US" sz="1896">
                <a:solidFill>
                  <a:srgbClr val="2C3E50"/>
                </a:solidFill>
                <a:latin typeface="Aptos"/>
                <a:ea typeface="Aptos"/>
                <a:cs typeface="Aptos"/>
                <a:sym typeface="Aptos"/>
              </a:rPr>
              <a:t>.</a:t>
            </a:r>
          </a:p>
          <a:p>
            <a:pPr algn="l">
              <a:lnSpc>
                <a:spcPts val="2276"/>
              </a:lnSpc>
              <a:spcBef>
                <a:spcPct val="0"/>
              </a:spcBef>
            </a:pPr>
            <a:r>
              <a:rPr lang="en-US" sz="1896">
                <a:solidFill>
                  <a:srgbClr val="2C3E50"/>
                </a:solidFill>
                <a:latin typeface="Aptos"/>
                <a:ea typeface="Aptos"/>
                <a:cs typeface="Aptos"/>
                <a:sym typeface="Aptos"/>
              </a:rPr>
              <a:t>•Establecer rutinas que incluyan momentos de ocio, aunque sean pequeños.</a:t>
            </a:r>
          </a:p>
          <a:p>
            <a:pPr algn="l">
              <a:lnSpc>
                <a:spcPts val="2276"/>
              </a:lnSpc>
              <a:spcBef>
                <a:spcPct val="0"/>
              </a:spcBef>
            </a:pPr>
            <a:endParaRPr lang="en-US" sz="1896">
              <a:solidFill>
                <a:srgbClr val="2C3E50"/>
              </a:solidFill>
              <a:latin typeface="Aptos"/>
              <a:ea typeface="Aptos"/>
              <a:cs typeface="Aptos"/>
              <a:sym typeface="Aptos"/>
            </a:endParaRPr>
          </a:p>
          <a:p>
            <a:pPr algn="l">
              <a:lnSpc>
                <a:spcPts val="2276"/>
              </a:lnSpc>
              <a:spcBef>
                <a:spcPct val="0"/>
              </a:spcBef>
            </a:pPr>
            <a:r>
              <a:rPr lang="en-US" sz="1896">
                <a:solidFill>
                  <a:srgbClr val="2C3E50"/>
                </a:solidFill>
                <a:latin typeface="Aptos"/>
                <a:ea typeface="Aptos"/>
                <a:cs typeface="Aptos"/>
                <a:sym typeface="Aptos"/>
              </a:rPr>
              <a:t>•Aprender técnicas de manejo del estrés: respiración, oración, hobbies.</a:t>
            </a:r>
          </a:p>
          <a:p>
            <a:pPr algn="l">
              <a:lnSpc>
                <a:spcPts val="2276"/>
              </a:lnSpc>
              <a:spcBef>
                <a:spcPct val="0"/>
              </a:spcBef>
            </a:pPr>
            <a:endParaRPr lang="en-US" sz="1896">
              <a:solidFill>
                <a:srgbClr val="2C3E50"/>
              </a:solidFill>
              <a:latin typeface="Aptos"/>
              <a:ea typeface="Aptos"/>
              <a:cs typeface="Aptos"/>
              <a:sym typeface="Aptos"/>
            </a:endParaRPr>
          </a:p>
          <a:p>
            <a:pPr algn="l">
              <a:lnSpc>
                <a:spcPts val="2276"/>
              </a:lnSpc>
              <a:spcBef>
                <a:spcPct val="0"/>
              </a:spcBef>
            </a:pPr>
            <a:r>
              <a:rPr lang="en-US" sz="1896">
                <a:solidFill>
                  <a:srgbClr val="2C3E50"/>
                </a:solidFill>
                <a:latin typeface="Aptos"/>
                <a:ea typeface="Aptos"/>
                <a:cs typeface="Aptos"/>
                <a:sym typeface="Aptos"/>
              </a:rPr>
              <a:t>•Aceptar ayuda profesional psicológica o consejería matrimonial si es necesario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0F8FD">
                <a:alpha val="100000"/>
              </a:srgbClr>
            </a:gs>
            <a:gs pos="61000">
              <a:srgbClr val="74C4E9">
                <a:alpha val="100000"/>
              </a:srgbClr>
            </a:gs>
            <a:gs pos="100000">
              <a:srgbClr val="74C4E9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930375" y="3003712"/>
            <a:ext cx="13998587" cy="6994207"/>
            <a:chOff x="0" y="0"/>
            <a:chExt cx="21721102" cy="10852658"/>
          </a:xfrm>
        </p:grpSpPr>
        <p:sp>
          <p:nvSpPr>
            <p:cNvPr id="3" name="Freeform 3"/>
            <p:cNvSpPr/>
            <p:nvPr/>
          </p:nvSpPr>
          <p:spPr>
            <a:xfrm>
              <a:off x="25400" y="25400"/>
              <a:ext cx="21670390" cy="10801858"/>
            </a:xfrm>
            <a:custGeom>
              <a:avLst/>
              <a:gdLst/>
              <a:ahLst/>
              <a:cxnLst/>
              <a:rect l="l" t="t" r="r" b="b"/>
              <a:pathLst>
                <a:path w="21670390" h="10801858">
                  <a:moveTo>
                    <a:pt x="0" y="685927"/>
                  </a:moveTo>
                  <a:cubicBezTo>
                    <a:pt x="0" y="307086"/>
                    <a:pt x="307848" y="0"/>
                    <a:pt x="687578" y="0"/>
                  </a:cubicBezTo>
                  <a:lnTo>
                    <a:pt x="20982812" y="0"/>
                  </a:lnTo>
                  <a:cubicBezTo>
                    <a:pt x="21362543" y="0"/>
                    <a:pt x="21670390" y="307086"/>
                    <a:pt x="21670390" y="685927"/>
                  </a:cubicBezTo>
                  <a:lnTo>
                    <a:pt x="21670390" y="10115931"/>
                  </a:lnTo>
                  <a:cubicBezTo>
                    <a:pt x="21670390" y="10494773"/>
                    <a:pt x="21362543" y="10801858"/>
                    <a:pt x="20982812" y="10801858"/>
                  </a:cubicBezTo>
                  <a:lnTo>
                    <a:pt x="687578" y="10801858"/>
                  </a:lnTo>
                  <a:cubicBezTo>
                    <a:pt x="307848" y="10801858"/>
                    <a:pt x="0" y="10494772"/>
                    <a:pt x="0" y="10115931"/>
                  </a:cubicBezTo>
                  <a:close/>
                </a:path>
              </a:pathLst>
            </a:custGeom>
            <a:blipFill>
              <a:blip r:embed="rId2"/>
              <a:stretch>
                <a:fillRect t="-906" b="-906"/>
              </a:stretch>
            </a:blipFill>
          </p:spPr>
          <p:txBody>
            <a:bodyPr/>
            <a:lstStyle/>
            <a:p>
              <a:endParaRPr lang="es-CO"/>
            </a:p>
          </p:txBody>
        </p:sp>
        <p:sp>
          <p:nvSpPr>
            <p:cNvPr id="4" name="Freeform 4"/>
            <p:cNvSpPr/>
            <p:nvPr/>
          </p:nvSpPr>
          <p:spPr>
            <a:xfrm>
              <a:off x="0" y="0"/>
              <a:ext cx="21721190" cy="10852658"/>
            </a:xfrm>
            <a:custGeom>
              <a:avLst/>
              <a:gdLst/>
              <a:ahLst/>
              <a:cxnLst/>
              <a:rect l="l" t="t" r="r" b="b"/>
              <a:pathLst>
                <a:path w="21721190" h="10852658">
                  <a:moveTo>
                    <a:pt x="0" y="711327"/>
                  </a:moveTo>
                  <a:cubicBezTo>
                    <a:pt x="0" y="318389"/>
                    <a:pt x="319278" y="0"/>
                    <a:pt x="712978" y="0"/>
                  </a:cubicBezTo>
                  <a:lnTo>
                    <a:pt x="21008212" y="0"/>
                  </a:lnTo>
                  <a:lnTo>
                    <a:pt x="21008212" y="25400"/>
                  </a:lnTo>
                  <a:lnTo>
                    <a:pt x="21008212" y="0"/>
                  </a:lnTo>
                  <a:cubicBezTo>
                    <a:pt x="21401912" y="0"/>
                    <a:pt x="21721190" y="318389"/>
                    <a:pt x="21721190" y="711327"/>
                  </a:cubicBezTo>
                  <a:lnTo>
                    <a:pt x="21695790" y="711327"/>
                  </a:lnTo>
                  <a:lnTo>
                    <a:pt x="21721190" y="711327"/>
                  </a:lnTo>
                  <a:lnTo>
                    <a:pt x="21721190" y="10141331"/>
                  </a:lnTo>
                  <a:lnTo>
                    <a:pt x="21695790" y="10141331"/>
                  </a:lnTo>
                  <a:lnTo>
                    <a:pt x="21721190" y="10141331"/>
                  </a:lnTo>
                  <a:cubicBezTo>
                    <a:pt x="21721190" y="10534269"/>
                    <a:pt x="21401912" y="10852658"/>
                    <a:pt x="21008212" y="10852658"/>
                  </a:cubicBezTo>
                  <a:lnTo>
                    <a:pt x="21008212" y="10827258"/>
                  </a:lnTo>
                  <a:lnTo>
                    <a:pt x="21008212" y="10852658"/>
                  </a:lnTo>
                  <a:lnTo>
                    <a:pt x="712978" y="10852658"/>
                  </a:lnTo>
                  <a:lnTo>
                    <a:pt x="712978" y="10827258"/>
                  </a:lnTo>
                  <a:lnTo>
                    <a:pt x="712978" y="10852658"/>
                  </a:lnTo>
                  <a:cubicBezTo>
                    <a:pt x="319278" y="10852658"/>
                    <a:pt x="0" y="10534269"/>
                    <a:pt x="0" y="10141331"/>
                  </a:cubicBezTo>
                  <a:lnTo>
                    <a:pt x="0" y="711327"/>
                  </a:lnTo>
                  <a:lnTo>
                    <a:pt x="25400" y="711327"/>
                  </a:lnTo>
                  <a:lnTo>
                    <a:pt x="0" y="711327"/>
                  </a:lnTo>
                  <a:moveTo>
                    <a:pt x="50800" y="711327"/>
                  </a:moveTo>
                  <a:lnTo>
                    <a:pt x="50800" y="10141331"/>
                  </a:lnTo>
                  <a:lnTo>
                    <a:pt x="25400" y="10141331"/>
                  </a:lnTo>
                  <a:lnTo>
                    <a:pt x="50800" y="10141331"/>
                  </a:lnTo>
                  <a:cubicBezTo>
                    <a:pt x="50800" y="10506075"/>
                    <a:pt x="347218" y="10801858"/>
                    <a:pt x="712978" y="10801858"/>
                  </a:cubicBezTo>
                  <a:lnTo>
                    <a:pt x="21008212" y="10801858"/>
                  </a:lnTo>
                  <a:cubicBezTo>
                    <a:pt x="21373973" y="10801858"/>
                    <a:pt x="21670390" y="10506075"/>
                    <a:pt x="21670390" y="10141331"/>
                  </a:cubicBezTo>
                  <a:lnTo>
                    <a:pt x="21670390" y="711327"/>
                  </a:lnTo>
                  <a:cubicBezTo>
                    <a:pt x="21670390" y="346583"/>
                    <a:pt x="21373973" y="50800"/>
                    <a:pt x="21008212" y="50800"/>
                  </a:cubicBezTo>
                  <a:lnTo>
                    <a:pt x="712978" y="50800"/>
                  </a:lnTo>
                  <a:lnTo>
                    <a:pt x="712978" y="25400"/>
                  </a:lnTo>
                  <a:lnTo>
                    <a:pt x="712978" y="50800"/>
                  </a:lnTo>
                  <a:cubicBezTo>
                    <a:pt x="347218" y="50800"/>
                    <a:pt x="50800" y="346583"/>
                    <a:pt x="50800" y="711327"/>
                  </a:cubicBezTo>
                  <a:close/>
                </a:path>
              </a:pathLst>
            </a:custGeom>
            <a:solidFill>
              <a:srgbClr val="A6CAEC"/>
            </a:solidFill>
          </p:spPr>
          <p:txBody>
            <a:bodyPr/>
            <a:lstStyle/>
            <a:p>
              <a:endParaRPr lang="es-CO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14288" y="-14288"/>
            <a:ext cx="18316575" cy="1875926"/>
            <a:chOff x="0" y="0"/>
            <a:chExt cx="24422100" cy="2501234"/>
          </a:xfrm>
        </p:grpSpPr>
        <p:sp>
          <p:nvSpPr>
            <p:cNvPr id="6" name="Freeform 6"/>
            <p:cNvSpPr/>
            <p:nvPr/>
          </p:nvSpPr>
          <p:spPr>
            <a:xfrm>
              <a:off x="19050" y="19050"/>
              <a:ext cx="24384000" cy="2463159"/>
            </a:xfrm>
            <a:custGeom>
              <a:avLst/>
              <a:gdLst/>
              <a:ahLst/>
              <a:cxnLst/>
              <a:rect l="l" t="t" r="r" b="b"/>
              <a:pathLst>
                <a:path w="24384000" h="2463159">
                  <a:moveTo>
                    <a:pt x="0" y="0"/>
                  </a:moveTo>
                  <a:lnTo>
                    <a:pt x="24384000" y="0"/>
                  </a:lnTo>
                  <a:lnTo>
                    <a:pt x="24384000" y="2463159"/>
                  </a:lnTo>
                  <a:lnTo>
                    <a:pt x="0" y="2463159"/>
                  </a:lnTo>
                  <a:close/>
                </a:path>
              </a:pathLst>
            </a:custGeom>
            <a:solidFill>
              <a:srgbClr val="F2F2F2"/>
            </a:solidFill>
          </p:spPr>
          <p:txBody>
            <a:bodyPr/>
            <a:lstStyle/>
            <a:p>
              <a:endParaRPr lang="es-CO"/>
            </a:p>
          </p:txBody>
        </p:sp>
        <p:sp>
          <p:nvSpPr>
            <p:cNvPr id="7" name="Freeform 7"/>
            <p:cNvSpPr/>
            <p:nvPr/>
          </p:nvSpPr>
          <p:spPr>
            <a:xfrm>
              <a:off x="0" y="0"/>
              <a:ext cx="24422100" cy="2501259"/>
            </a:xfrm>
            <a:custGeom>
              <a:avLst/>
              <a:gdLst/>
              <a:ahLst/>
              <a:cxnLst/>
              <a:rect l="l" t="t" r="r" b="b"/>
              <a:pathLst>
                <a:path w="24422100" h="2501259">
                  <a:moveTo>
                    <a:pt x="19050" y="0"/>
                  </a:moveTo>
                  <a:lnTo>
                    <a:pt x="24403050" y="0"/>
                  </a:lnTo>
                  <a:cubicBezTo>
                    <a:pt x="24413590" y="0"/>
                    <a:pt x="24422100" y="8509"/>
                    <a:pt x="24422100" y="19050"/>
                  </a:cubicBezTo>
                  <a:lnTo>
                    <a:pt x="24422100" y="2482209"/>
                  </a:lnTo>
                  <a:cubicBezTo>
                    <a:pt x="24422100" y="2492750"/>
                    <a:pt x="24413590" y="2501259"/>
                    <a:pt x="24403050" y="2501259"/>
                  </a:cubicBezTo>
                  <a:lnTo>
                    <a:pt x="19050" y="2501259"/>
                  </a:lnTo>
                  <a:cubicBezTo>
                    <a:pt x="8509" y="2501259"/>
                    <a:pt x="0" y="2492750"/>
                    <a:pt x="0" y="2482209"/>
                  </a:cubicBezTo>
                  <a:lnTo>
                    <a:pt x="0" y="19050"/>
                  </a:lnTo>
                  <a:cubicBezTo>
                    <a:pt x="0" y="8509"/>
                    <a:pt x="8509" y="0"/>
                    <a:pt x="19050" y="0"/>
                  </a:cubicBezTo>
                  <a:moveTo>
                    <a:pt x="19050" y="38100"/>
                  </a:moveTo>
                  <a:lnTo>
                    <a:pt x="19050" y="19050"/>
                  </a:lnTo>
                  <a:lnTo>
                    <a:pt x="38100" y="19050"/>
                  </a:lnTo>
                  <a:lnTo>
                    <a:pt x="38100" y="2482209"/>
                  </a:lnTo>
                  <a:lnTo>
                    <a:pt x="19050" y="2482209"/>
                  </a:lnTo>
                  <a:lnTo>
                    <a:pt x="19050" y="2463160"/>
                  </a:lnTo>
                  <a:lnTo>
                    <a:pt x="24403050" y="2463160"/>
                  </a:lnTo>
                  <a:lnTo>
                    <a:pt x="24403050" y="2482209"/>
                  </a:lnTo>
                  <a:lnTo>
                    <a:pt x="24384000" y="2482209"/>
                  </a:lnTo>
                  <a:lnTo>
                    <a:pt x="24384000" y="19050"/>
                  </a:lnTo>
                  <a:lnTo>
                    <a:pt x="24403050" y="19050"/>
                  </a:lnTo>
                  <a:lnTo>
                    <a:pt x="24403050" y="38100"/>
                  </a:lnTo>
                  <a:lnTo>
                    <a:pt x="19050" y="3810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/>
            <a:lstStyle/>
            <a:p>
              <a:endParaRPr lang="es-CO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0"/>
              <a:ext cx="24422100" cy="25012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320"/>
                </a:lnSpc>
              </a:pPr>
              <a:r>
                <a:rPr lang="en-US" sz="3600" b="1">
                  <a:solidFill>
                    <a:srgbClr val="2C3E50"/>
                  </a:solidFill>
                  <a:latin typeface="Aptos Bold"/>
                  <a:ea typeface="Aptos Bold"/>
                  <a:cs typeface="Aptos Bold"/>
                  <a:sym typeface="Aptos Bold"/>
                </a:rPr>
                <a:t>El Taller de la Familia</a:t>
              </a:r>
            </a:p>
            <a:p>
              <a:pPr algn="ctr">
                <a:lnSpc>
                  <a:spcPts val="3240"/>
                </a:lnSpc>
              </a:pPr>
              <a:r>
                <a:rPr lang="en-US" sz="2700">
                  <a:solidFill>
                    <a:srgbClr val="808080"/>
                  </a:solidFill>
                  <a:latin typeface="Aptos"/>
                  <a:ea typeface="Aptos"/>
                  <a:cs typeface="Aptos"/>
                  <a:sym typeface="Aptos"/>
                </a:rPr>
                <a:t>Para construir el hogar</a:t>
              </a:r>
            </a:p>
          </p:txBody>
        </p:sp>
      </p:grpSp>
      <p:sp>
        <p:nvSpPr>
          <p:cNvPr id="9" name="Freeform 9" descr="Una torre con un reloj en lo alto de una casa  El contenido generado por IA puede ser incorrecto."/>
          <p:cNvSpPr/>
          <p:nvPr/>
        </p:nvSpPr>
        <p:spPr>
          <a:xfrm>
            <a:off x="1017641" y="338252"/>
            <a:ext cx="1825466" cy="1216971"/>
          </a:xfrm>
          <a:custGeom>
            <a:avLst/>
            <a:gdLst/>
            <a:ahLst/>
            <a:cxnLst/>
            <a:rect l="l" t="t" r="r" b="b"/>
            <a:pathLst>
              <a:path w="1825466" h="1216971">
                <a:moveTo>
                  <a:pt x="0" y="0"/>
                </a:moveTo>
                <a:lnTo>
                  <a:pt x="1825467" y="0"/>
                </a:lnTo>
                <a:lnTo>
                  <a:pt x="1825467" y="1216971"/>
                </a:lnTo>
                <a:lnTo>
                  <a:pt x="0" y="121697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grpSp>
        <p:nvGrpSpPr>
          <p:cNvPr id="10" name="Group 10"/>
          <p:cNvGrpSpPr/>
          <p:nvPr/>
        </p:nvGrpSpPr>
        <p:grpSpPr>
          <a:xfrm>
            <a:off x="8276339" y="1515037"/>
            <a:ext cx="1754134" cy="589016"/>
            <a:chOff x="0" y="0"/>
            <a:chExt cx="2338845" cy="785355"/>
          </a:xfrm>
        </p:grpSpPr>
        <p:sp>
          <p:nvSpPr>
            <p:cNvPr id="11" name="Freeform 11"/>
            <p:cNvSpPr/>
            <p:nvPr/>
          </p:nvSpPr>
          <p:spPr>
            <a:xfrm>
              <a:off x="19050" y="19050"/>
              <a:ext cx="2300859" cy="747268"/>
            </a:xfrm>
            <a:custGeom>
              <a:avLst/>
              <a:gdLst/>
              <a:ahLst/>
              <a:cxnLst/>
              <a:rect l="l" t="t" r="r" b="b"/>
              <a:pathLst>
                <a:path w="2300859" h="747268">
                  <a:moveTo>
                    <a:pt x="370205" y="0"/>
                  </a:moveTo>
                  <a:lnTo>
                    <a:pt x="1930654" y="0"/>
                  </a:lnTo>
                  <a:cubicBezTo>
                    <a:pt x="2135124" y="0"/>
                    <a:pt x="2300859" y="167259"/>
                    <a:pt x="2300859" y="373634"/>
                  </a:cubicBezTo>
                  <a:cubicBezTo>
                    <a:pt x="2300859" y="580009"/>
                    <a:pt x="2135124" y="747268"/>
                    <a:pt x="1930654" y="747268"/>
                  </a:cubicBezTo>
                  <a:lnTo>
                    <a:pt x="370205" y="747268"/>
                  </a:lnTo>
                  <a:cubicBezTo>
                    <a:pt x="165735" y="747268"/>
                    <a:pt x="0" y="580009"/>
                    <a:pt x="0" y="373634"/>
                  </a:cubicBezTo>
                  <a:cubicBezTo>
                    <a:pt x="0" y="167259"/>
                    <a:pt x="165735" y="0"/>
                    <a:pt x="370205" y="0"/>
                  </a:cubicBezTo>
                  <a:close/>
                </a:path>
              </a:pathLst>
            </a:custGeom>
            <a:solidFill>
              <a:srgbClr val="0F9ED5"/>
            </a:solidFill>
          </p:spPr>
          <p:txBody>
            <a:bodyPr/>
            <a:lstStyle/>
            <a:p>
              <a:endParaRPr lang="es-CO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0" y="0"/>
              <a:ext cx="2338959" cy="785368"/>
            </a:xfrm>
            <a:custGeom>
              <a:avLst/>
              <a:gdLst/>
              <a:ahLst/>
              <a:cxnLst/>
              <a:rect l="l" t="t" r="r" b="b"/>
              <a:pathLst>
                <a:path w="2338959" h="785368">
                  <a:moveTo>
                    <a:pt x="389255" y="0"/>
                  </a:moveTo>
                  <a:lnTo>
                    <a:pt x="1949704" y="0"/>
                  </a:lnTo>
                  <a:lnTo>
                    <a:pt x="1949704" y="19050"/>
                  </a:lnTo>
                  <a:lnTo>
                    <a:pt x="1949704" y="0"/>
                  </a:lnTo>
                  <a:lnTo>
                    <a:pt x="1949704" y="19050"/>
                  </a:lnTo>
                  <a:lnTo>
                    <a:pt x="1949704" y="0"/>
                  </a:lnTo>
                  <a:cubicBezTo>
                    <a:pt x="2164842" y="0"/>
                    <a:pt x="2338959" y="176022"/>
                    <a:pt x="2338959" y="392684"/>
                  </a:cubicBezTo>
                  <a:lnTo>
                    <a:pt x="2319909" y="392684"/>
                  </a:lnTo>
                  <a:lnTo>
                    <a:pt x="2338959" y="392684"/>
                  </a:lnTo>
                  <a:cubicBezTo>
                    <a:pt x="2338959" y="609346"/>
                    <a:pt x="2164842" y="785368"/>
                    <a:pt x="1949704" y="785368"/>
                  </a:cubicBezTo>
                  <a:lnTo>
                    <a:pt x="1949704" y="766318"/>
                  </a:lnTo>
                  <a:lnTo>
                    <a:pt x="1949704" y="785368"/>
                  </a:lnTo>
                  <a:lnTo>
                    <a:pt x="389255" y="785368"/>
                  </a:lnTo>
                  <a:lnTo>
                    <a:pt x="389255" y="766318"/>
                  </a:lnTo>
                  <a:lnTo>
                    <a:pt x="389255" y="785368"/>
                  </a:lnTo>
                  <a:lnTo>
                    <a:pt x="389255" y="766318"/>
                  </a:lnTo>
                  <a:lnTo>
                    <a:pt x="389255" y="785368"/>
                  </a:lnTo>
                  <a:cubicBezTo>
                    <a:pt x="174117" y="785368"/>
                    <a:pt x="0" y="609346"/>
                    <a:pt x="0" y="392684"/>
                  </a:cubicBezTo>
                  <a:cubicBezTo>
                    <a:pt x="0" y="176022"/>
                    <a:pt x="174117" y="0"/>
                    <a:pt x="389255" y="0"/>
                  </a:cubicBezTo>
                  <a:lnTo>
                    <a:pt x="389255" y="19050"/>
                  </a:lnTo>
                  <a:lnTo>
                    <a:pt x="389255" y="0"/>
                  </a:lnTo>
                  <a:moveTo>
                    <a:pt x="389255" y="38100"/>
                  </a:moveTo>
                  <a:lnTo>
                    <a:pt x="389255" y="19050"/>
                  </a:lnTo>
                  <a:lnTo>
                    <a:pt x="389255" y="38100"/>
                  </a:lnTo>
                  <a:cubicBezTo>
                    <a:pt x="195453" y="38100"/>
                    <a:pt x="38100" y="196723"/>
                    <a:pt x="38100" y="392684"/>
                  </a:cubicBezTo>
                  <a:lnTo>
                    <a:pt x="19050" y="392684"/>
                  </a:lnTo>
                  <a:lnTo>
                    <a:pt x="38100" y="392684"/>
                  </a:lnTo>
                  <a:cubicBezTo>
                    <a:pt x="38100" y="588645"/>
                    <a:pt x="195453" y="747268"/>
                    <a:pt x="389255" y="747268"/>
                  </a:cubicBezTo>
                  <a:lnTo>
                    <a:pt x="1949704" y="747268"/>
                  </a:lnTo>
                  <a:cubicBezTo>
                    <a:pt x="2143379" y="747268"/>
                    <a:pt x="2300859" y="588645"/>
                    <a:pt x="2300859" y="392684"/>
                  </a:cubicBezTo>
                  <a:cubicBezTo>
                    <a:pt x="2300859" y="196723"/>
                    <a:pt x="2143379" y="38100"/>
                    <a:pt x="1949704" y="38100"/>
                  </a:cubicBezTo>
                  <a:lnTo>
                    <a:pt x="389255" y="38100"/>
                  </a:lnTo>
                  <a:close/>
                </a:path>
              </a:pathLst>
            </a:custGeom>
            <a:solidFill>
              <a:srgbClr val="024059"/>
            </a:solidFill>
          </p:spPr>
          <p:txBody>
            <a:bodyPr/>
            <a:lstStyle/>
            <a:p>
              <a:endParaRPr lang="es-CO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0"/>
              <a:ext cx="2338845" cy="7853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40"/>
                </a:lnSpc>
              </a:pPr>
              <a:r>
                <a:rPr lang="en-US" sz="2700">
                  <a:solidFill>
                    <a:srgbClr val="FFFFFF"/>
                  </a:solidFill>
                  <a:latin typeface="Aptos"/>
                  <a:ea typeface="Aptos"/>
                  <a:cs typeface="Aptos"/>
                  <a:sym typeface="Aptos"/>
                </a:rPr>
                <a:t>Tema #</a:t>
              </a:r>
            </a:p>
          </p:txBody>
        </p:sp>
      </p:grpSp>
      <p:sp>
        <p:nvSpPr>
          <p:cNvPr id="14" name="AutoShape 14"/>
          <p:cNvSpPr/>
          <p:nvPr/>
        </p:nvSpPr>
        <p:spPr>
          <a:xfrm rot="7080">
            <a:off x="2202104" y="2797740"/>
            <a:ext cx="13906833" cy="0"/>
          </a:xfrm>
          <a:prstGeom prst="line">
            <a:avLst/>
          </a:prstGeom>
          <a:ln w="19050" cap="rnd">
            <a:solidFill>
              <a:srgbClr val="0F9ED5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CO"/>
          </a:p>
        </p:txBody>
      </p:sp>
      <p:sp>
        <p:nvSpPr>
          <p:cNvPr id="15" name="Freeform 15"/>
          <p:cNvSpPr/>
          <p:nvPr/>
        </p:nvSpPr>
        <p:spPr>
          <a:xfrm>
            <a:off x="15476672" y="121890"/>
            <a:ext cx="1812746" cy="1649694"/>
          </a:xfrm>
          <a:custGeom>
            <a:avLst/>
            <a:gdLst/>
            <a:ahLst/>
            <a:cxnLst/>
            <a:rect l="l" t="t" r="r" b="b"/>
            <a:pathLst>
              <a:path w="1812746" h="1649694">
                <a:moveTo>
                  <a:pt x="0" y="0"/>
                </a:moveTo>
                <a:lnTo>
                  <a:pt x="1812746" y="0"/>
                </a:lnTo>
                <a:lnTo>
                  <a:pt x="1812746" y="1649695"/>
                </a:lnTo>
                <a:lnTo>
                  <a:pt x="0" y="164969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6" name="Freeform 16" descr="Logotipo  Descripción generada automáticamente"/>
          <p:cNvSpPr/>
          <p:nvPr/>
        </p:nvSpPr>
        <p:spPr>
          <a:xfrm>
            <a:off x="16587135" y="8796747"/>
            <a:ext cx="1344330" cy="1350140"/>
          </a:xfrm>
          <a:custGeom>
            <a:avLst/>
            <a:gdLst/>
            <a:ahLst/>
            <a:cxnLst/>
            <a:rect l="l" t="t" r="r" b="b"/>
            <a:pathLst>
              <a:path w="1344330" h="1350140">
                <a:moveTo>
                  <a:pt x="0" y="0"/>
                </a:moveTo>
                <a:lnTo>
                  <a:pt x="1344330" y="0"/>
                </a:lnTo>
                <a:lnTo>
                  <a:pt x="1344330" y="1350140"/>
                </a:lnTo>
                <a:lnTo>
                  <a:pt x="0" y="135014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59" b="-59"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7" name="TextBox 17"/>
          <p:cNvSpPr txBox="1"/>
          <p:nvPr/>
        </p:nvSpPr>
        <p:spPr>
          <a:xfrm>
            <a:off x="3466607" y="2188627"/>
            <a:ext cx="12194166" cy="7293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84"/>
              </a:lnSpc>
            </a:pPr>
            <a:r>
              <a:rPr lang="en-US" sz="2404" b="1">
                <a:solidFill>
                  <a:srgbClr val="2C3E50"/>
                </a:solidFill>
                <a:latin typeface="Aptos Bold"/>
                <a:ea typeface="Aptos Bold"/>
                <a:cs typeface="Aptos Bold"/>
                <a:sym typeface="Aptos Bold"/>
              </a:rPr>
              <a:t>EN LA SALUD Y LA ENFERMEDAD:  “ EL FUTURO CUIDADOR EN EL MATRIMONIO”</a:t>
            </a:r>
          </a:p>
          <a:p>
            <a:pPr algn="ctr">
              <a:lnSpc>
                <a:spcPts val="2884"/>
              </a:lnSpc>
            </a:pPr>
            <a:endParaRPr lang="en-US" sz="2404" b="1">
              <a:solidFill>
                <a:srgbClr val="2C3E50"/>
              </a:solidFill>
              <a:latin typeface="Aptos Bold"/>
              <a:ea typeface="Aptos Bold"/>
              <a:cs typeface="Aptos Bold"/>
              <a:sym typeface="Aptos Bold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0F8FD">
                <a:alpha val="100000"/>
              </a:srgbClr>
            </a:gs>
            <a:gs pos="61000">
              <a:srgbClr val="74C4E9">
                <a:alpha val="100000"/>
              </a:srgbClr>
            </a:gs>
            <a:gs pos="100000">
              <a:srgbClr val="74C4E9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637475" y="2917987"/>
            <a:ext cx="12210086" cy="7084122"/>
            <a:chOff x="0" y="0"/>
            <a:chExt cx="21721102" cy="12602281"/>
          </a:xfrm>
        </p:grpSpPr>
        <p:sp>
          <p:nvSpPr>
            <p:cNvPr id="3" name="Freeform 3"/>
            <p:cNvSpPr/>
            <p:nvPr/>
          </p:nvSpPr>
          <p:spPr>
            <a:xfrm>
              <a:off x="25400" y="29495"/>
              <a:ext cx="21670390" cy="12543292"/>
            </a:xfrm>
            <a:custGeom>
              <a:avLst/>
              <a:gdLst/>
              <a:ahLst/>
              <a:cxnLst/>
              <a:rect l="l" t="t" r="r" b="b"/>
              <a:pathLst>
                <a:path w="21670390" h="12543292">
                  <a:moveTo>
                    <a:pt x="0" y="796509"/>
                  </a:moveTo>
                  <a:cubicBezTo>
                    <a:pt x="0" y="356593"/>
                    <a:pt x="307848" y="0"/>
                    <a:pt x="687578" y="0"/>
                  </a:cubicBezTo>
                  <a:lnTo>
                    <a:pt x="20982812" y="0"/>
                  </a:lnTo>
                  <a:cubicBezTo>
                    <a:pt x="21362543" y="0"/>
                    <a:pt x="21670390" y="356593"/>
                    <a:pt x="21670390" y="796509"/>
                  </a:cubicBezTo>
                  <a:lnTo>
                    <a:pt x="21670390" y="11746782"/>
                  </a:lnTo>
                  <a:cubicBezTo>
                    <a:pt x="21670390" y="12186699"/>
                    <a:pt x="21362543" y="12543292"/>
                    <a:pt x="20982812" y="12543292"/>
                  </a:cubicBezTo>
                  <a:lnTo>
                    <a:pt x="687578" y="12543292"/>
                  </a:lnTo>
                  <a:cubicBezTo>
                    <a:pt x="307848" y="12543291"/>
                    <a:pt x="0" y="12186698"/>
                    <a:pt x="0" y="11746782"/>
                  </a:cubicBezTo>
                  <a:close/>
                </a:path>
              </a:pathLst>
            </a:custGeom>
            <a:blipFill>
              <a:blip r:embed="rId2"/>
              <a:stretch>
                <a:fillRect l="-981" t="-235" r="-985" b="-177"/>
              </a:stretch>
            </a:blipFill>
          </p:spPr>
          <p:txBody>
            <a:bodyPr/>
            <a:lstStyle/>
            <a:p>
              <a:endParaRPr lang="es-CO"/>
            </a:p>
          </p:txBody>
        </p:sp>
        <p:sp>
          <p:nvSpPr>
            <p:cNvPr id="4" name="Freeform 4"/>
            <p:cNvSpPr/>
            <p:nvPr/>
          </p:nvSpPr>
          <p:spPr>
            <a:xfrm>
              <a:off x="0" y="0"/>
              <a:ext cx="21721190" cy="12602282"/>
            </a:xfrm>
            <a:custGeom>
              <a:avLst/>
              <a:gdLst/>
              <a:ahLst/>
              <a:cxnLst/>
              <a:rect l="l" t="t" r="r" b="b"/>
              <a:pathLst>
                <a:path w="21721190" h="12602282">
                  <a:moveTo>
                    <a:pt x="0" y="826004"/>
                  </a:moveTo>
                  <a:cubicBezTo>
                    <a:pt x="0" y="369718"/>
                    <a:pt x="319278" y="0"/>
                    <a:pt x="712978" y="0"/>
                  </a:cubicBezTo>
                  <a:lnTo>
                    <a:pt x="21008212" y="0"/>
                  </a:lnTo>
                  <a:lnTo>
                    <a:pt x="21008212" y="29495"/>
                  </a:lnTo>
                  <a:lnTo>
                    <a:pt x="21008212" y="0"/>
                  </a:lnTo>
                  <a:cubicBezTo>
                    <a:pt x="21401912" y="0"/>
                    <a:pt x="21721190" y="369718"/>
                    <a:pt x="21721190" y="826004"/>
                  </a:cubicBezTo>
                  <a:lnTo>
                    <a:pt x="21695790" y="826004"/>
                  </a:lnTo>
                  <a:lnTo>
                    <a:pt x="21721190" y="826004"/>
                  </a:lnTo>
                  <a:lnTo>
                    <a:pt x="21721190" y="11776277"/>
                  </a:lnTo>
                  <a:lnTo>
                    <a:pt x="21695790" y="11776277"/>
                  </a:lnTo>
                  <a:lnTo>
                    <a:pt x="21721190" y="11776277"/>
                  </a:lnTo>
                  <a:cubicBezTo>
                    <a:pt x="21721190" y="12232563"/>
                    <a:pt x="21401912" y="12602282"/>
                    <a:pt x="21008212" y="12602282"/>
                  </a:cubicBezTo>
                  <a:lnTo>
                    <a:pt x="21008212" y="12572787"/>
                  </a:lnTo>
                  <a:lnTo>
                    <a:pt x="21008212" y="12602282"/>
                  </a:lnTo>
                  <a:lnTo>
                    <a:pt x="712978" y="12602282"/>
                  </a:lnTo>
                  <a:lnTo>
                    <a:pt x="712978" y="12572787"/>
                  </a:lnTo>
                  <a:lnTo>
                    <a:pt x="712978" y="12602282"/>
                  </a:lnTo>
                  <a:cubicBezTo>
                    <a:pt x="319278" y="12602282"/>
                    <a:pt x="0" y="12232563"/>
                    <a:pt x="0" y="11776277"/>
                  </a:cubicBezTo>
                  <a:lnTo>
                    <a:pt x="0" y="826004"/>
                  </a:lnTo>
                  <a:lnTo>
                    <a:pt x="25400" y="826004"/>
                  </a:lnTo>
                  <a:lnTo>
                    <a:pt x="0" y="826004"/>
                  </a:lnTo>
                  <a:moveTo>
                    <a:pt x="50800" y="826004"/>
                  </a:moveTo>
                  <a:lnTo>
                    <a:pt x="50800" y="11776277"/>
                  </a:lnTo>
                  <a:lnTo>
                    <a:pt x="25400" y="11776277"/>
                  </a:lnTo>
                  <a:lnTo>
                    <a:pt x="50800" y="11776277"/>
                  </a:lnTo>
                  <a:cubicBezTo>
                    <a:pt x="50800" y="12199824"/>
                    <a:pt x="347218" y="12543292"/>
                    <a:pt x="712978" y="12543292"/>
                  </a:cubicBezTo>
                  <a:lnTo>
                    <a:pt x="21008212" y="12543292"/>
                  </a:lnTo>
                  <a:cubicBezTo>
                    <a:pt x="21373973" y="12543292"/>
                    <a:pt x="21670390" y="12199824"/>
                    <a:pt x="21670390" y="11776277"/>
                  </a:cubicBezTo>
                  <a:lnTo>
                    <a:pt x="21670390" y="826004"/>
                  </a:lnTo>
                  <a:cubicBezTo>
                    <a:pt x="21670390" y="402458"/>
                    <a:pt x="21373973" y="58990"/>
                    <a:pt x="21008212" y="58990"/>
                  </a:cubicBezTo>
                  <a:lnTo>
                    <a:pt x="712978" y="58990"/>
                  </a:lnTo>
                  <a:lnTo>
                    <a:pt x="712978" y="29495"/>
                  </a:lnTo>
                  <a:lnTo>
                    <a:pt x="712978" y="58990"/>
                  </a:lnTo>
                  <a:cubicBezTo>
                    <a:pt x="347218" y="58990"/>
                    <a:pt x="50800" y="402458"/>
                    <a:pt x="50800" y="826004"/>
                  </a:cubicBezTo>
                  <a:close/>
                </a:path>
              </a:pathLst>
            </a:custGeom>
            <a:solidFill>
              <a:srgbClr val="A6CAEC"/>
            </a:solidFill>
          </p:spPr>
          <p:txBody>
            <a:bodyPr/>
            <a:lstStyle/>
            <a:p>
              <a:endParaRPr lang="es-CO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14288" y="-14288"/>
            <a:ext cx="18316575" cy="1875926"/>
            <a:chOff x="0" y="0"/>
            <a:chExt cx="24422100" cy="2501234"/>
          </a:xfrm>
        </p:grpSpPr>
        <p:sp>
          <p:nvSpPr>
            <p:cNvPr id="6" name="Freeform 6"/>
            <p:cNvSpPr/>
            <p:nvPr/>
          </p:nvSpPr>
          <p:spPr>
            <a:xfrm>
              <a:off x="19050" y="19050"/>
              <a:ext cx="24384000" cy="2463159"/>
            </a:xfrm>
            <a:custGeom>
              <a:avLst/>
              <a:gdLst/>
              <a:ahLst/>
              <a:cxnLst/>
              <a:rect l="l" t="t" r="r" b="b"/>
              <a:pathLst>
                <a:path w="24384000" h="2463159">
                  <a:moveTo>
                    <a:pt x="0" y="0"/>
                  </a:moveTo>
                  <a:lnTo>
                    <a:pt x="24384000" y="0"/>
                  </a:lnTo>
                  <a:lnTo>
                    <a:pt x="24384000" y="2463159"/>
                  </a:lnTo>
                  <a:lnTo>
                    <a:pt x="0" y="2463159"/>
                  </a:lnTo>
                  <a:close/>
                </a:path>
              </a:pathLst>
            </a:custGeom>
            <a:solidFill>
              <a:srgbClr val="F2F2F2"/>
            </a:solidFill>
          </p:spPr>
          <p:txBody>
            <a:bodyPr/>
            <a:lstStyle/>
            <a:p>
              <a:endParaRPr lang="es-CO"/>
            </a:p>
          </p:txBody>
        </p:sp>
        <p:sp>
          <p:nvSpPr>
            <p:cNvPr id="7" name="Freeform 7"/>
            <p:cNvSpPr/>
            <p:nvPr/>
          </p:nvSpPr>
          <p:spPr>
            <a:xfrm>
              <a:off x="0" y="0"/>
              <a:ext cx="24422100" cy="2501259"/>
            </a:xfrm>
            <a:custGeom>
              <a:avLst/>
              <a:gdLst/>
              <a:ahLst/>
              <a:cxnLst/>
              <a:rect l="l" t="t" r="r" b="b"/>
              <a:pathLst>
                <a:path w="24422100" h="2501259">
                  <a:moveTo>
                    <a:pt x="19050" y="0"/>
                  </a:moveTo>
                  <a:lnTo>
                    <a:pt x="24403050" y="0"/>
                  </a:lnTo>
                  <a:cubicBezTo>
                    <a:pt x="24413590" y="0"/>
                    <a:pt x="24422100" y="8509"/>
                    <a:pt x="24422100" y="19050"/>
                  </a:cubicBezTo>
                  <a:lnTo>
                    <a:pt x="24422100" y="2482209"/>
                  </a:lnTo>
                  <a:cubicBezTo>
                    <a:pt x="24422100" y="2492750"/>
                    <a:pt x="24413590" y="2501259"/>
                    <a:pt x="24403050" y="2501259"/>
                  </a:cubicBezTo>
                  <a:lnTo>
                    <a:pt x="19050" y="2501259"/>
                  </a:lnTo>
                  <a:cubicBezTo>
                    <a:pt x="8509" y="2501259"/>
                    <a:pt x="0" y="2492750"/>
                    <a:pt x="0" y="2482209"/>
                  </a:cubicBezTo>
                  <a:lnTo>
                    <a:pt x="0" y="19050"/>
                  </a:lnTo>
                  <a:cubicBezTo>
                    <a:pt x="0" y="8509"/>
                    <a:pt x="8509" y="0"/>
                    <a:pt x="19050" y="0"/>
                  </a:cubicBezTo>
                  <a:moveTo>
                    <a:pt x="19050" y="38100"/>
                  </a:moveTo>
                  <a:lnTo>
                    <a:pt x="19050" y="19050"/>
                  </a:lnTo>
                  <a:lnTo>
                    <a:pt x="38100" y="19050"/>
                  </a:lnTo>
                  <a:lnTo>
                    <a:pt x="38100" y="2482209"/>
                  </a:lnTo>
                  <a:lnTo>
                    <a:pt x="19050" y="2482209"/>
                  </a:lnTo>
                  <a:lnTo>
                    <a:pt x="19050" y="2463160"/>
                  </a:lnTo>
                  <a:lnTo>
                    <a:pt x="24403050" y="2463160"/>
                  </a:lnTo>
                  <a:lnTo>
                    <a:pt x="24403050" y="2482209"/>
                  </a:lnTo>
                  <a:lnTo>
                    <a:pt x="24384000" y="2482209"/>
                  </a:lnTo>
                  <a:lnTo>
                    <a:pt x="24384000" y="19050"/>
                  </a:lnTo>
                  <a:lnTo>
                    <a:pt x="24403050" y="19050"/>
                  </a:lnTo>
                  <a:lnTo>
                    <a:pt x="24403050" y="38100"/>
                  </a:lnTo>
                  <a:lnTo>
                    <a:pt x="19050" y="3810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/>
            <a:lstStyle/>
            <a:p>
              <a:endParaRPr lang="es-CO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0"/>
              <a:ext cx="24422100" cy="25012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320"/>
                </a:lnSpc>
              </a:pPr>
              <a:r>
                <a:rPr lang="en-US" sz="3600" b="1">
                  <a:solidFill>
                    <a:srgbClr val="2C3E50"/>
                  </a:solidFill>
                  <a:latin typeface="Aptos Bold"/>
                  <a:ea typeface="Aptos Bold"/>
                  <a:cs typeface="Aptos Bold"/>
                  <a:sym typeface="Aptos Bold"/>
                </a:rPr>
                <a:t>El Taller de la Familia</a:t>
              </a:r>
            </a:p>
            <a:p>
              <a:pPr algn="ctr">
                <a:lnSpc>
                  <a:spcPts val="3240"/>
                </a:lnSpc>
              </a:pPr>
              <a:r>
                <a:rPr lang="en-US" sz="2700">
                  <a:solidFill>
                    <a:srgbClr val="808080"/>
                  </a:solidFill>
                  <a:latin typeface="Aptos"/>
                  <a:ea typeface="Aptos"/>
                  <a:cs typeface="Aptos"/>
                  <a:sym typeface="Aptos"/>
                </a:rPr>
                <a:t>Para construir el hogar</a:t>
              </a:r>
            </a:p>
          </p:txBody>
        </p:sp>
      </p:grpSp>
      <p:sp>
        <p:nvSpPr>
          <p:cNvPr id="9" name="Freeform 9" descr="Una torre con un reloj en lo alto de una casa  El contenido generado por IA puede ser incorrecto."/>
          <p:cNvSpPr/>
          <p:nvPr/>
        </p:nvSpPr>
        <p:spPr>
          <a:xfrm>
            <a:off x="1017641" y="338252"/>
            <a:ext cx="1825466" cy="1216971"/>
          </a:xfrm>
          <a:custGeom>
            <a:avLst/>
            <a:gdLst/>
            <a:ahLst/>
            <a:cxnLst/>
            <a:rect l="l" t="t" r="r" b="b"/>
            <a:pathLst>
              <a:path w="1825466" h="1216971">
                <a:moveTo>
                  <a:pt x="0" y="0"/>
                </a:moveTo>
                <a:lnTo>
                  <a:pt x="1825467" y="0"/>
                </a:lnTo>
                <a:lnTo>
                  <a:pt x="1825467" y="1216971"/>
                </a:lnTo>
                <a:lnTo>
                  <a:pt x="0" y="121697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grpSp>
        <p:nvGrpSpPr>
          <p:cNvPr id="10" name="Group 10"/>
          <p:cNvGrpSpPr/>
          <p:nvPr/>
        </p:nvGrpSpPr>
        <p:grpSpPr>
          <a:xfrm>
            <a:off x="8276339" y="1515037"/>
            <a:ext cx="1754134" cy="589016"/>
            <a:chOff x="0" y="0"/>
            <a:chExt cx="2338845" cy="785355"/>
          </a:xfrm>
        </p:grpSpPr>
        <p:sp>
          <p:nvSpPr>
            <p:cNvPr id="11" name="Freeform 11"/>
            <p:cNvSpPr/>
            <p:nvPr/>
          </p:nvSpPr>
          <p:spPr>
            <a:xfrm>
              <a:off x="19050" y="19050"/>
              <a:ext cx="2300859" cy="747268"/>
            </a:xfrm>
            <a:custGeom>
              <a:avLst/>
              <a:gdLst/>
              <a:ahLst/>
              <a:cxnLst/>
              <a:rect l="l" t="t" r="r" b="b"/>
              <a:pathLst>
                <a:path w="2300859" h="747268">
                  <a:moveTo>
                    <a:pt x="370205" y="0"/>
                  </a:moveTo>
                  <a:lnTo>
                    <a:pt x="1930654" y="0"/>
                  </a:lnTo>
                  <a:cubicBezTo>
                    <a:pt x="2135124" y="0"/>
                    <a:pt x="2300859" y="167259"/>
                    <a:pt x="2300859" y="373634"/>
                  </a:cubicBezTo>
                  <a:cubicBezTo>
                    <a:pt x="2300859" y="580009"/>
                    <a:pt x="2135124" y="747268"/>
                    <a:pt x="1930654" y="747268"/>
                  </a:cubicBezTo>
                  <a:lnTo>
                    <a:pt x="370205" y="747268"/>
                  </a:lnTo>
                  <a:cubicBezTo>
                    <a:pt x="165735" y="747268"/>
                    <a:pt x="0" y="580009"/>
                    <a:pt x="0" y="373634"/>
                  </a:cubicBezTo>
                  <a:cubicBezTo>
                    <a:pt x="0" y="167259"/>
                    <a:pt x="165735" y="0"/>
                    <a:pt x="370205" y="0"/>
                  </a:cubicBezTo>
                  <a:close/>
                </a:path>
              </a:pathLst>
            </a:custGeom>
            <a:solidFill>
              <a:srgbClr val="0F9ED5"/>
            </a:solidFill>
          </p:spPr>
          <p:txBody>
            <a:bodyPr/>
            <a:lstStyle/>
            <a:p>
              <a:endParaRPr lang="es-CO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0" y="0"/>
              <a:ext cx="2338959" cy="785368"/>
            </a:xfrm>
            <a:custGeom>
              <a:avLst/>
              <a:gdLst/>
              <a:ahLst/>
              <a:cxnLst/>
              <a:rect l="l" t="t" r="r" b="b"/>
              <a:pathLst>
                <a:path w="2338959" h="785368">
                  <a:moveTo>
                    <a:pt x="389255" y="0"/>
                  </a:moveTo>
                  <a:lnTo>
                    <a:pt x="1949704" y="0"/>
                  </a:lnTo>
                  <a:lnTo>
                    <a:pt x="1949704" y="19050"/>
                  </a:lnTo>
                  <a:lnTo>
                    <a:pt x="1949704" y="0"/>
                  </a:lnTo>
                  <a:lnTo>
                    <a:pt x="1949704" y="19050"/>
                  </a:lnTo>
                  <a:lnTo>
                    <a:pt x="1949704" y="0"/>
                  </a:lnTo>
                  <a:cubicBezTo>
                    <a:pt x="2164842" y="0"/>
                    <a:pt x="2338959" y="176022"/>
                    <a:pt x="2338959" y="392684"/>
                  </a:cubicBezTo>
                  <a:lnTo>
                    <a:pt x="2319909" y="392684"/>
                  </a:lnTo>
                  <a:lnTo>
                    <a:pt x="2338959" y="392684"/>
                  </a:lnTo>
                  <a:cubicBezTo>
                    <a:pt x="2338959" y="609346"/>
                    <a:pt x="2164842" y="785368"/>
                    <a:pt x="1949704" y="785368"/>
                  </a:cubicBezTo>
                  <a:lnTo>
                    <a:pt x="1949704" y="766318"/>
                  </a:lnTo>
                  <a:lnTo>
                    <a:pt x="1949704" y="785368"/>
                  </a:lnTo>
                  <a:lnTo>
                    <a:pt x="389255" y="785368"/>
                  </a:lnTo>
                  <a:lnTo>
                    <a:pt x="389255" y="766318"/>
                  </a:lnTo>
                  <a:lnTo>
                    <a:pt x="389255" y="785368"/>
                  </a:lnTo>
                  <a:lnTo>
                    <a:pt x="389255" y="766318"/>
                  </a:lnTo>
                  <a:lnTo>
                    <a:pt x="389255" y="785368"/>
                  </a:lnTo>
                  <a:cubicBezTo>
                    <a:pt x="174117" y="785368"/>
                    <a:pt x="0" y="609346"/>
                    <a:pt x="0" y="392684"/>
                  </a:cubicBezTo>
                  <a:cubicBezTo>
                    <a:pt x="0" y="176022"/>
                    <a:pt x="174117" y="0"/>
                    <a:pt x="389255" y="0"/>
                  </a:cubicBezTo>
                  <a:lnTo>
                    <a:pt x="389255" y="19050"/>
                  </a:lnTo>
                  <a:lnTo>
                    <a:pt x="389255" y="0"/>
                  </a:lnTo>
                  <a:moveTo>
                    <a:pt x="389255" y="38100"/>
                  </a:moveTo>
                  <a:lnTo>
                    <a:pt x="389255" y="19050"/>
                  </a:lnTo>
                  <a:lnTo>
                    <a:pt x="389255" y="38100"/>
                  </a:lnTo>
                  <a:cubicBezTo>
                    <a:pt x="195453" y="38100"/>
                    <a:pt x="38100" y="196723"/>
                    <a:pt x="38100" y="392684"/>
                  </a:cubicBezTo>
                  <a:lnTo>
                    <a:pt x="19050" y="392684"/>
                  </a:lnTo>
                  <a:lnTo>
                    <a:pt x="38100" y="392684"/>
                  </a:lnTo>
                  <a:cubicBezTo>
                    <a:pt x="38100" y="588645"/>
                    <a:pt x="195453" y="747268"/>
                    <a:pt x="389255" y="747268"/>
                  </a:cubicBezTo>
                  <a:lnTo>
                    <a:pt x="1949704" y="747268"/>
                  </a:lnTo>
                  <a:cubicBezTo>
                    <a:pt x="2143379" y="747268"/>
                    <a:pt x="2300859" y="588645"/>
                    <a:pt x="2300859" y="392684"/>
                  </a:cubicBezTo>
                  <a:cubicBezTo>
                    <a:pt x="2300859" y="196723"/>
                    <a:pt x="2143379" y="38100"/>
                    <a:pt x="1949704" y="38100"/>
                  </a:cubicBezTo>
                  <a:lnTo>
                    <a:pt x="389255" y="38100"/>
                  </a:lnTo>
                  <a:close/>
                </a:path>
              </a:pathLst>
            </a:custGeom>
            <a:solidFill>
              <a:srgbClr val="024059"/>
            </a:solidFill>
          </p:spPr>
          <p:txBody>
            <a:bodyPr/>
            <a:lstStyle/>
            <a:p>
              <a:endParaRPr lang="es-CO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0"/>
              <a:ext cx="2338845" cy="7853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40"/>
                </a:lnSpc>
              </a:pPr>
              <a:r>
                <a:rPr lang="en-US" sz="2700">
                  <a:solidFill>
                    <a:srgbClr val="FFFFFF"/>
                  </a:solidFill>
                  <a:latin typeface="Aptos"/>
                  <a:ea typeface="Aptos"/>
                  <a:cs typeface="Aptos"/>
                  <a:sym typeface="Aptos"/>
                </a:rPr>
                <a:t>Tema #</a:t>
              </a:r>
            </a:p>
          </p:txBody>
        </p:sp>
      </p:grpSp>
      <p:sp>
        <p:nvSpPr>
          <p:cNvPr id="14" name="AutoShape 14"/>
          <p:cNvSpPr/>
          <p:nvPr/>
        </p:nvSpPr>
        <p:spPr>
          <a:xfrm rot="7080">
            <a:off x="2202104" y="2797740"/>
            <a:ext cx="13906833" cy="0"/>
          </a:xfrm>
          <a:prstGeom prst="line">
            <a:avLst/>
          </a:prstGeom>
          <a:ln w="19050" cap="rnd">
            <a:solidFill>
              <a:srgbClr val="0F9ED5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CO"/>
          </a:p>
        </p:txBody>
      </p:sp>
      <p:sp>
        <p:nvSpPr>
          <p:cNvPr id="15" name="Freeform 15"/>
          <p:cNvSpPr/>
          <p:nvPr/>
        </p:nvSpPr>
        <p:spPr>
          <a:xfrm>
            <a:off x="15476672" y="121890"/>
            <a:ext cx="1812746" cy="1649694"/>
          </a:xfrm>
          <a:custGeom>
            <a:avLst/>
            <a:gdLst/>
            <a:ahLst/>
            <a:cxnLst/>
            <a:rect l="l" t="t" r="r" b="b"/>
            <a:pathLst>
              <a:path w="1812746" h="1649694">
                <a:moveTo>
                  <a:pt x="0" y="0"/>
                </a:moveTo>
                <a:lnTo>
                  <a:pt x="1812746" y="0"/>
                </a:lnTo>
                <a:lnTo>
                  <a:pt x="1812746" y="1649695"/>
                </a:lnTo>
                <a:lnTo>
                  <a:pt x="0" y="164969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6" name="Freeform 16" descr="Logotipo  Descripción generada automáticamente"/>
          <p:cNvSpPr/>
          <p:nvPr/>
        </p:nvSpPr>
        <p:spPr>
          <a:xfrm>
            <a:off x="8367060" y="8796747"/>
            <a:ext cx="1344330" cy="1350140"/>
          </a:xfrm>
          <a:custGeom>
            <a:avLst/>
            <a:gdLst/>
            <a:ahLst/>
            <a:cxnLst/>
            <a:rect l="l" t="t" r="r" b="b"/>
            <a:pathLst>
              <a:path w="1344330" h="1350140">
                <a:moveTo>
                  <a:pt x="0" y="0"/>
                </a:moveTo>
                <a:lnTo>
                  <a:pt x="1344330" y="0"/>
                </a:lnTo>
                <a:lnTo>
                  <a:pt x="1344330" y="1350140"/>
                </a:lnTo>
                <a:lnTo>
                  <a:pt x="0" y="135014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59" b="-59"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7" name="TextBox 17"/>
          <p:cNvSpPr txBox="1"/>
          <p:nvPr/>
        </p:nvSpPr>
        <p:spPr>
          <a:xfrm>
            <a:off x="3466607" y="2188627"/>
            <a:ext cx="12194166" cy="7293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84"/>
              </a:lnSpc>
            </a:pPr>
            <a:r>
              <a:rPr lang="en-US" sz="2404" b="1">
                <a:solidFill>
                  <a:srgbClr val="2C3E50"/>
                </a:solidFill>
                <a:latin typeface="Aptos Bold"/>
                <a:ea typeface="Aptos Bold"/>
                <a:cs typeface="Aptos Bold"/>
                <a:sym typeface="Aptos Bold"/>
              </a:rPr>
              <a:t>EN LA SALUD Y LA ENFERMEDAD:  “ EL FUTURO CUIDADOR EN EL MATRIMONIO”</a:t>
            </a:r>
          </a:p>
          <a:p>
            <a:pPr algn="ctr">
              <a:lnSpc>
                <a:spcPts val="2884"/>
              </a:lnSpc>
            </a:pPr>
            <a:endParaRPr lang="en-US" sz="2404" b="1">
              <a:solidFill>
                <a:srgbClr val="2C3E50"/>
              </a:solidFill>
              <a:latin typeface="Aptos Bold"/>
              <a:ea typeface="Aptos Bold"/>
              <a:cs typeface="Aptos Bold"/>
              <a:sym typeface="Aptos Bold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0F8FD">
                <a:alpha val="100000"/>
              </a:srgbClr>
            </a:gs>
            <a:gs pos="61000">
              <a:srgbClr val="74C4E9">
                <a:alpha val="100000"/>
              </a:srgbClr>
            </a:gs>
            <a:gs pos="100000">
              <a:srgbClr val="74C4E9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637475" y="2917987"/>
            <a:ext cx="12210086" cy="7084122"/>
            <a:chOff x="0" y="0"/>
            <a:chExt cx="21721102" cy="12602281"/>
          </a:xfrm>
        </p:grpSpPr>
        <p:sp>
          <p:nvSpPr>
            <p:cNvPr id="3" name="Freeform 3"/>
            <p:cNvSpPr/>
            <p:nvPr/>
          </p:nvSpPr>
          <p:spPr>
            <a:xfrm>
              <a:off x="25400" y="29495"/>
              <a:ext cx="21670390" cy="12543292"/>
            </a:xfrm>
            <a:custGeom>
              <a:avLst/>
              <a:gdLst/>
              <a:ahLst/>
              <a:cxnLst/>
              <a:rect l="l" t="t" r="r" b="b"/>
              <a:pathLst>
                <a:path w="21670390" h="12543292">
                  <a:moveTo>
                    <a:pt x="0" y="796509"/>
                  </a:moveTo>
                  <a:cubicBezTo>
                    <a:pt x="0" y="356593"/>
                    <a:pt x="307848" y="0"/>
                    <a:pt x="687578" y="0"/>
                  </a:cubicBezTo>
                  <a:lnTo>
                    <a:pt x="20982812" y="0"/>
                  </a:lnTo>
                  <a:cubicBezTo>
                    <a:pt x="21362543" y="0"/>
                    <a:pt x="21670390" y="356593"/>
                    <a:pt x="21670390" y="796509"/>
                  </a:cubicBezTo>
                  <a:lnTo>
                    <a:pt x="21670390" y="11746782"/>
                  </a:lnTo>
                  <a:cubicBezTo>
                    <a:pt x="21670390" y="12186699"/>
                    <a:pt x="21362543" y="12543292"/>
                    <a:pt x="20982812" y="12543292"/>
                  </a:cubicBezTo>
                  <a:lnTo>
                    <a:pt x="687578" y="12543292"/>
                  </a:lnTo>
                  <a:cubicBezTo>
                    <a:pt x="307848" y="12543291"/>
                    <a:pt x="0" y="12186698"/>
                    <a:pt x="0" y="11746782"/>
                  </a:cubicBezTo>
                  <a:close/>
                </a:path>
              </a:pathLst>
            </a:custGeom>
            <a:blipFill>
              <a:blip r:embed="rId2"/>
              <a:stretch>
                <a:fillRect t="-7444" b="-7444"/>
              </a:stretch>
            </a:blipFill>
          </p:spPr>
          <p:txBody>
            <a:bodyPr/>
            <a:lstStyle/>
            <a:p>
              <a:endParaRPr lang="es-CO"/>
            </a:p>
          </p:txBody>
        </p:sp>
        <p:sp>
          <p:nvSpPr>
            <p:cNvPr id="4" name="Freeform 4"/>
            <p:cNvSpPr/>
            <p:nvPr/>
          </p:nvSpPr>
          <p:spPr>
            <a:xfrm>
              <a:off x="0" y="0"/>
              <a:ext cx="21721190" cy="12602282"/>
            </a:xfrm>
            <a:custGeom>
              <a:avLst/>
              <a:gdLst/>
              <a:ahLst/>
              <a:cxnLst/>
              <a:rect l="l" t="t" r="r" b="b"/>
              <a:pathLst>
                <a:path w="21721190" h="12602282">
                  <a:moveTo>
                    <a:pt x="0" y="826004"/>
                  </a:moveTo>
                  <a:cubicBezTo>
                    <a:pt x="0" y="369718"/>
                    <a:pt x="319278" y="0"/>
                    <a:pt x="712978" y="0"/>
                  </a:cubicBezTo>
                  <a:lnTo>
                    <a:pt x="21008212" y="0"/>
                  </a:lnTo>
                  <a:lnTo>
                    <a:pt x="21008212" y="29495"/>
                  </a:lnTo>
                  <a:lnTo>
                    <a:pt x="21008212" y="0"/>
                  </a:lnTo>
                  <a:cubicBezTo>
                    <a:pt x="21401912" y="0"/>
                    <a:pt x="21721190" y="369718"/>
                    <a:pt x="21721190" y="826004"/>
                  </a:cubicBezTo>
                  <a:lnTo>
                    <a:pt x="21695790" y="826004"/>
                  </a:lnTo>
                  <a:lnTo>
                    <a:pt x="21721190" y="826004"/>
                  </a:lnTo>
                  <a:lnTo>
                    <a:pt x="21721190" y="11776277"/>
                  </a:lnTo>
                  <a:lnTo>
                    <a:pt x="21695790" y="11776277"/>
                  </a:lnTo>
                  <a:lnTo>
                    <a:pt x="21721190" y="11776277"/>
                  </a:lnTo>
                  <a:cubicBezTo>
                    <a:pt x="21721190" y="12232563"/>
                    <a:pt x="21401912" y="12602282"/>
                    <a:pt x="21008212" y="12602282"/>
                  </a:cubicBezTo>
                  <a:lnTo>
                    <a:pt x="21008212" y="12572787"/>
                  </a:lnTo>
                  <a:lnTo>
                    <a:pt x="21008212" y="12602282"/>
                  </a:lnTo>
                  <a:lnTo>
                    <a:pt x="712978" y="12602282"/>
                  </a:lnTo>
                  <a:lnTo>
                    <a:pt x="712978" y="12572787"/>
                  </a:lnTo>
                  <a:lnTo>
                    <a:pt x="712978" y="12602282"/>
                  </a:lnTo>
                  <a:cubicBezTo>
                    <a:pt x="319278" y="12602282"/>
                    <a:pt x="0" y="12232563"/>
                    <a:pt x="0" y="11776277"/>
                  </a:cubicBezTo>
                  <a:lnTo>
                    <a:pt x="0" y="826004"/>
                  </a:lnTo>
                  <a:lnTo>
                    <a:pt x="25400" y="826004"/>
                  </a:lnTo>
                  <a:lnTo>
                    <a:pt x="0" y="826004"/>
                  </a:lnTo>
                  <a:moveTo>
                    <a:pt x="50800" y="826004"/>
                  </a:moveTo>
                  <a:lnTo>
                    <a:pt x="50800" y="11776277"/>
                  </a:lnTo>
                  <a:lnTo>
                    <a:pt x="25400" y="11776277"/>
                  </a:lnTo>
                  <a:lnTo>
                    <a:pt x="50800" y="11776277"/>
                  </a:lnTo>
                  <a:cubicBezTo>
                    <a:pt x="50800" y="12199824"/>
                    <a:pt x="347218" y="12543292"/>
                    <a:pt x="712978" y="12543292"/>
                  </a:cubicBezTo>
                  <a:lnTo>
                    <a:pt x="21008212" y="12543292"/>
                  </a:lnTo>
                  <a:cubicBezTo>
                    <a:pt x="21373973" y="12543292"/>
                    <a:pt x="21670390" y="12199824"/>
                    <a:pt x="21670390" y="11776277"/>
                  </a:cubicBezTo>
                  <a:lnTo>
                    <a:pt x="21670390" y="826004"/>
                  </a:lnTo>
                  <a:cubicBezTo>
                    <a:pt x="21670390" y="402458"/>
                    <a:pt x="21373973" y="58990"/>
                    <a:pt x="21008212" y="58990"/>
                  </a:cubicBezTo>
                  <a:lnTo>
                    <a:pt x="712978" y="58990"/>
                  </a:lnTo>
                  <a:lnTo>
                    <a:pt x="712978" y="29495"/>
                  </a:lnTo>
                  <a:lnTo>
                    <a:pt x="712978" y="58990"/>
                  </a:lnTo>
                  <a:cubicBezTo>
                    <a:pt x="347218" y="58990"/>
                    <a:pt x="50800" y="402458"/>
                    <a:pt x="50800" y="826004"/>
                  </a:cubicBezTo>
                  <a:close/>
                </a:path>
              </a:pathLst>
            </a:custGeom>
            <a:solidFill>
              <a:srgbClr val="A6CAEC"/>
            </a:solidFill>
          </p:spPr>
          <p:txBody>
            <a:bodyPr/>
            <a:lstStyle/>
            <a:p>
              <a:endParaRPr lang="es-CO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14288" y="-14288"/>
            <a:ext cx="18316575" cy="1875926"/>
            <a:chOff x="0" y="0"/>
            <a:chExt cx="24422100" cy="2501234"/>
          </a:xfrm>
        </p:grpSpPr>
        <p:sp>
          <p:nvSpPr>
            <p:cNvPr id="6" name="Freeform 6"/>
            <p:cNvSpPr/>
            <p:nvPr/>
          </p:nvSpPr>
          <p:spPr>
            <a:xfrm>
              <a:off x="19050" y="19050"/>
              <a:ext cx="24384000" cy="2463159"/>
            </a:xfrm>
            <a:custGeom>
              <a:avLst/>
              <a:gdLst/>
              <a:ahLst/>
              <a:cxnLst/>
              <a:rect l="l" t="t" r="r" b="b"/>
              <a:pathLst>
                <a:path w="24384000" h="2463159">
                  <a:moveTo>
                    <a:pt x="0" y="0"/>
                  </a:moveTo>
                  <a:lnTo>
                    <a:pt x="24384000" y="0"/>
                  </a:lnTo>
                  <a:lnTo>
                    <a:pt x="24384000" y="2463159"/>
                  </a:lnTo>
                  <a:lnTo>
                    <a:pt x="0" y="2463159"/>
                  </a:lnTo>
                  <a:close/>
                </a:path>
              </a:pathLst>
            </a:custGeom>
            <a:solidFill>
              <a:srgbClr val="F2F2F2"/>
            </a:solidFill>
          </p:spPr>
          <p:txBody>
            <a:bodyPr/>
            <a:lstStyle/>
            <a:p>
              <a:endParaRPr lang="es-CO"/>
            </a:p>
          </p:txBody>
        </p:sp>
        <p:sp>
          <p:nvSpPr>
            <p:cNvPr id="7" name="Freeform 7"/>
            <p:cNvSpPr/>
            <p:nvPr/>
          </p:nvSpPr>
          <p:spPr>
            <a:xfrm>
              <a:off x="0" y="0"/>
              <a:ext cx="24422100" cy="2501259"/>
            </a:xfrm>
            <a:custGeom>
              <a:avLst/>
              <a:gdLst/>
              <a:ahLst/>
              <a:cxnLst/>
              <a:rect l="l" t="t" r="r" b="b"/>
              <a:pathLst>
                <a:path w="24422100" h="2501259">
                  <a:moveTo>
                    <a:pt x="19050" y="0"/>
                  </a:moveTo>
                  <a:lnTo>
                    <a:pt x="24403050" y="0"/>
                  </a:lnTo>
                  <a:cubicBezTo>
                    <a:pt x="24413590" y="0"/>
                    <a:pt x="24422100" y="8509"/>
                    <a:pt x="24422100" y="19050"/>
                  </a:cubicBezTo>
                  <a:lnTo>
                    <a:pt x="24422100" y="2482209"/>
                  </a:lnTo>
                  <a:cubicBezTo>
                    <a:pt x="24422100" y="2492750"/>
                    <a:pt x="24413590" y="2501259"/>
                    <a:pt x="24403050" y="2501259"/>
                  </a:cubicBezTo>
                  <a:lnTo>
                    <a:pt x="19050" y="2501259"/>
                  </a:lnTo>
                  <a:cubicBezTo>
                    <a:pt x="8509" y="2501259"/>
                    <a:pt x="0" y="2492750"/>
                    <a:pt x="0" y="2482209"/>
                  </a:cubicBezTo>
                  <a:lnTo>
                    <a:pt x="0" y="19050"/>
                  </a:lnTo>
                  <a:cubicBezTo>
                    <a:pt x="0" y="8509"/>
                    <a:pt x="8509" y="0"/>
                    <a:pt x="19050" y="0"/>
                  </a:cubicBezTo>
                  <a:moveTo>
                    <a:pt x="19050" y="38100"/>
                  </a:moveTo>
                  <a:lnTo>
                    <a:pt x="19050" y="19050"/>
                  </a:lnTo>
                  <a:lnTo>
                    <a:pt x="38100" y="19050"/>
                  </a:lnTo>
                  <a:lnTo>
                    <a:pt x="38100" y="2482209"/>
                  </a:lnTo>
                  <a:lnTo>
                    <a:pt x="19050" y="2482209"/>
                  </a:lnTo>
                  <a:lnTo>
                    <a:pt x="19050" y="2463160"/>
                  </a:lnTo>
                  <a:lnTo>
                    <a:pt x="24403050" y="2463160"/>
                  </a:lnTo>
                  <a:lnTo>
                    <a:pt x="24403050" y="2482209"/>
                  </a:lnTo>
                  <a:lnTo>
                    <a:pt x="24384000" y="2482209"/>
                  </a:lnTo>
                  <a:lnTo>
                    <a:pt x="24384000" y="19050"/>
                  </a:lnTo>
                  <a:lnTo>
                    <a:pt x="24403050" y="19050"/>
                  </a:lnTo>
                  <a:lnTo>
                    <a:pt x="24403050" y="38100"/>
                  </a:lnTo>
                  <a:lnTo>
                    <a:pt x="19050" y="3810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/>
            <a:lstStyle/>
            <a:p>
              <a:endParaRPr lang="es-CO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0"/>
              <a:ext cx="24422100" cy="25012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320"/>
                </a:lnSpc>
              </a:pPr>
              <a:r>
                <a:rPr lang="en-US" sz="3600" b="1">
                  <a:solidFill>
                    <a:srgbClr val="2C3E50"/>
                  </a:solidFill>
                  <a:latin typeface="Aptos Bold"/>
                  <a:ea typeface="Aptos Bold"/>
                  <a:cs typeface="Aptos Bold"/>
                  <a:sym typeface="Aptos Bold"/>
                </a:rPr>
                <a:t>El Taller de la Familia</a:t>
              </a:r>
            </a:p>
            <a:p>
              <a:pPr algn="ctr">
                <a:lnSpc>
                  <a:spcPts val="3240"/>
                </a:lnSpc>
              </a:pPr>
              <a:r>
                <a:rPr lang="en-US" sz="2700">
                  <a:solidFill>
                    <a:srgbClr val="808080"/>
                  </a:solidFill>
                  <a:latin typeface="Aptos"/>
                  <a:ea typeface="Aptos"/>
                  <a:cs typeface="Aptos"/>
                  <a:sym typeface="Aptos"/>
                </a:rPr>
                <a:t>Para construir el hogar</a:t>
              </a:r>
            </a:p>
          </p:txBody>
        </p:sp>
      </p:grpSp>
      <p:sp>
        <p:nvSpPr>
          <p:cNvPr id="9" name="Freeform 9" descr="Una torre con un reloj en lo alto de una casa  El contenido generado por IA puede ser incorrecto."/>
          <p:cNvSpPr/>
          <p:nvPr/>
        </p:nvSpPr>
        <p:spPr>
          <a:xfrm>
            <a:off x="1017641" y="338252"/>
            <a:ext cx="1825466" cy="1216971"/>
          </a:xfrm>
          <a:custGeom>
            <a:avLst/>
            <a:gdLst/>
            <a:ahLst/>
            <a:cxnLst/>
            <a:rect l="l" t="t" r="r" b="b"/>
            <a:pathLst>
              <a:path w="1825466" h="1216971">
                <a:moveTo>
                  <a:pt x="0" y="0"/>
                </a:moveTo>
                <a:lnTo>
                  <a:pt x="1825467" y="0"/>
                </a:lnTo>
                <a:lnTo>
                  <a:pt x="1825467" y="1216971"/>
                </a:lnTo>
                <a:lnTo>
                  <a:pt x="0" y="121697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grpSp>
        <p:nvGrpSpPr>
          <p:cNvPr id="10" name="Group 10"/>
          <p:cNvGrpSpPr/>
          <p:nvPr/>
        </p:nvGrpSpPr>
        <p:grpSpPr>
          <a:xfrm>
            <a:off x="8276339" y="1515037"/>
            <a:ext cx="1754134" cy="589016"/>
            <a:chOff x="0" y="0"/>
            <a:chExt cx="2338845" cy="785355"/>
          </a:xfrm>
        </p:grpSpPr>
        <p:sp>
          <p:nvSpPr>
            <p:cNvPr id="11" name="Freeform 11"/>
            <p:cNvSpPr/>
            <p:nvPr/>
          </p:nvSpPr>
          <p:spPr>
            <a:xfrm>
              <a:off x="19050" y="19050"/>
              <a:ext cx="2300859" cy="747268"/>
            </a:xfrm>
            <a:custGeom>
              <a:avLst/>
              <a:gdLst/>
              <a:ahLst/>
              <a:cxnLst/>
              <a:rect l="l" t="t" r="r" b="b"/>
              <a:pathLst>
                <a:path w="2300859" h="747268">
                  <a:moveTo>
                    <a:pt x="370205" y="0"/>
                  </a:moveTo>
                  <a:lnTo>
                    <a:pt x="1930654" y="0"/>
                  </a:lnTo>
                  <a:cubicBezTo>
                    <a:pt x="2135124" y="0"/>
                    <a:pt x="2300859" y="167259"/>
                    <a:pt x="2300859" y="373634"/>
                  </a:cubicBezTo>
                  <a:cubicBezTo>
                    <a:pt x="2300859" y="580009"/>
                    <a:pt x="2135124" y="747268"/>
                    <a:pt x="1930654" y="747268"/>
                  </a:cubicBezTo>
                  <a:lnTo>
                    <a:pt x="370205" y="747268"/>
                  </a:lnTo>
                  <a:cubicBezTo>
                    <a:pt x="165735" y="747268"/>
                    <a:pt x="0" y="580009"/>
                    <a:pt x="0" y="373634"/>
                  </a:cubicBezTo>
                  <a:cubicBezTo>
                    <a:pt x="0" y="167259"/>
                    <a:pt x="165735" y="0"/>
                    <a:pt x="370205" y="0"/>
                  </a:cubicBezTo>
                  <a:close/>
                </a:path>
              </a:pathLst>
            </a:custGeom>
            <a:solidFill>
              <a:srgbClr val="0F9ED5"/>
            </a:solidFill>
          </p:spPr>
          <p:txBody>
            <a:bodyPr/>
            <a:lstStyle/>
            <a:p>
              <a:endParaRPr lang="es-CO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0" y="0"/>
              <a:ext cx="2338959" cy="785368"/>
            </a:xfrm>
            <a:custGeom>
              <a:avLst/>
              <a:gdLst/>
              <a:ahLst/>
              <a:cxnLst/>
              <a:rect l="l" t="t" r="r" b="b"/>
              <a:pathLst>
                <a:path w="2338959" h="785368">
                  <a:moveTo>
                    <a:pt x="389255" y="0"/>
                  </a:moveTo>
                  <a:lnTo>
                    <a:pt x="1949704" y="0"/>
                  </a:lnTo>
                  <a:lnTo>
                    <a:pt x="1949704" y="19050"/>
                  </a:lnTo>
                  <a:lnTo>
                    <a:pt x="1949704" y="0"/>
                  </a:lnTo>
                  <a:lnTo>
                    <a:pt x="1949704" y="19050"/>
                  </a:lnTo>
                  <a:lnTo>
                    <a:pt x="1949704" y="0"/>
                  </a:lnTo>
                  <a:cubicBezTo>
                    <a:pt x="2164842" y="0"/>
                    <a:pt x="2338959" y="176022"/>
                    <a:pt x="2338959" y="392684"/>
                  </a:cubicBezTo>
                  <a:lnTo>
                    <a:pt x="2319909" y="392684"/>
                  </a:lnTo>
                  <a:lnTo>
                    <a:pt x="2338959" y="392684"/>
                  </a:lnTo>
                  <a:cubicBezTo>
                    <a:pt x="2338959" y="609346"/>
                    <a:pt x="2164842" y="785368"/>
                    <a:pt x="1949704" y="785368"/>
                  </a:cubicBezTo>
                  <a:lnTo>
                    <a:pt x="1949704" y="766318"/>
                  </a:lnTo>
                  <a:lnTo>
                    <a:pt x="1949704" y="785368"/>
                  </a:lnTo>
                  <a:lnTo>
                    <a:pt x="389255" y="785368"/>
                  </a:lnTo>
                  <a:lnTo>
                    <a:pt x="389255" y="766318"/>
                  </a:lnTo>
                  <a:lnTo>
                    <a:pt x="389255" y="785368"/>
                  </a:lnTo>
                  <a:lnTo>
                    <a:pt x="389255" y="766318"/>
                  </a:lnTo>
                  <a:lnTo>
                    <a:pt x="389255" y="785368"/>
                  </a:lnTo>
                  <a:cubicBezTo>
                    <a:pt x="174117" y="785368"/>
                    <a:pt x="0" y="609346"/>
                    <a:pt x="0" y="392684"/>
                  </a:cubicBezTo>
                  <a:cubicBezTo>
                    <a:pt x="0" y="176022"/>
                    <a:pt x="174117" y="0"/>
                    <a:pt x="389255" y="0"/>
                  </a:cubicBezTo>
                  <a:lnTo>
                    <a:pt x="389255" y="19050"/>
                  </a:lnTo>
                  <a:lnTo>
                    <a:pt x="389255" y="0"/>
                  </a:lnTo>
                  <a:moveTo>
                    <a:pt x="389255" y="38100"/>
                  </a:moveTo>
                  <a:lnTo>
                    <a:pt x="389255" y="19050"/>
                  </a:lnTo>
                  <a:lnTo>
                    <a:pt x="389255" y="38100"/>
                  </a:lnTo>
                  <a:cubicBezTo>
                    <a:pt x="195453" y="38100"/>
                    <a:pt x="38100" y="196723"/>
                    <a:pt x="38100" y="392684"/>
                  </a:cubicBezTo>
                  <a:lnTo>
                    <a:pt x="19050" y="392684"/>
                  </a:lnTo>
                  <a:lnTo>
                    <a:pt x="38100" y="392684"/>
                  </a:lnTo>
                  <a:cubicBezTo>
                    <a:pt x="38100" y="588645"/>
                    <a:pt x="195453" y="747268"/>
                    <a:pt x="389255" y="747268"/>
                  </a:cubicBezTo>
                  <a:lnTo>
                    <a:pt x="1949704" y="747268"/>
                  </a:lnTo>
                  <a:cubicBezTo>
                    <a:pt x="2143379" y="747268"/>
                    <a:pt x="2300859" y="588645"/>
                    <a:pt x="2300859" y="392684"/>
                  </a:cubicBezTo>
                  <a:cubicBezTo>
                    <a:pt x="2300859" y="196723"/>
                    <a:pt x="2143379" y="38100"/>
                    <a:pt x="1949704" y="38100"/>
                  </a:cubicBezTo>
                  <a:lnTo>
                    <a:pt x="389255" y="38100"/>
                  </a:lnTo>
                  <a:close/>
                </a:path>
              </a:pathLst>
            </a:custGeom>
            <a:solidFill>
              <a:srgbClr val="024059"/>
            </a:solidFill>
          </p:spPr>
          <p:txBody>
            <a:bodyPr/>
            <a:lstStyle/>
            <a:p>
              <a:endParaRPr lang="es-CO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0"/>
              <a:ext cx="2338845" cy="7853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40"/>
                </a:lnSpc>
              </a:pPr>
              <a:r>
                <a:rPr lang="en-US" sz="2700">
                  <a:solidFill>
                    <a:srgbClr val="FFFFFF"/>
                  </a:solidFill>
                  <a:latin typeface="Aptos"/>
                  <a:ea typeface="Aptos"/>
                  <a:cs typeface="Aptos"/>
                  <a:sym typeface="Aptos"/>
                </a:rPr>
                <a:t>Tema #</a:t>
              </a:r>
            </a:p>
          </p:txBody>
        </p:sp>
      </p:grpSp>
      <p:sp>
        <p:nvSpPr>
          <p:cNvPr id="14" name="AutoShape 14"/>
          <p:cNvSpPr/>
          <p:nvPr/>
        </p:nvSpPr>
        <p:spPr>
          <a:xfrm rot="7080">
            <a:off x="2202104" y="2797740"/>
            <a:ext cx="13906833" cy="0"/>
          </a:xfrm>
          <a:prstGeom prst="line">
            <a:avLst/>
          </a:prstGeom>
          <a:ln w="19050" cap="rnd">
            <a:solidFill>
              <a:srgbClr val="0F9ED5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CO"/>
          </a:p>
        </p:txBody>
      </p:sp>
      <p:sp>
        <p:nvSpPr>
          <p:cNvPr id="15" name="Freeform 15"/>
          <p:cNvSpPr/>
          <p:nvPr/>
        </p:nvSpPr>
        <p:spPr>
          <a:xfrm>
            <a:off x="15476672" y="121890"/>
            <a:ext cx="1812746" cy="1649694"/>
          </a:xfrm>
          <a:custGeom>
            <a:avLst/>
            <a:gdLst/>
            <a:ahLst/>
            <a:cxnLst/>
            <a:rect l="l" t="t" r="r" b="b"/>
            <a:pathLst>
              <a:path w="1812746" h="1649694">
                <a:moveTo>
                  <a:pt x="0" y="0"/>
                </a:moveTo>
                <a:lnTo>
                  <a:pt x="1812746" y="0"/>
                </a:lnTo>
                <a:lnTo>
                  <a:pt x="1812746" y="1649695"/>
                </a:lnTo>
                <a:lnTo>
                  <a:pt x="0" y="164969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6" name="Freeform 16" descr="Logotipo  Descripción generada automáticamente"/>
          <p:cNvSpPr/>
          <p:nvPr/>
        </p:nvSpPr>
        <p:spPr>
          <a:xfrm>
            <a:off x="8367060" y="8796747"/>
            <a:ext cx="1344330" cy="1350140"/>
          </a:xfrm>
          <a:custGeom>
            <a:avLst/>
            <a:gdLst/>
            <a:ahLst/>
            <a:cxnLst/>
            <a:rect l="l" t="t" r="r" b="b"/>
            <a:pathLst>
              <a:path w="1344330" h="1350140">
                <a:moveTo>
                  <a:pt x="0" y="0"/>
                </a:moveTo>
                <a:lnTo>
                  <a:pt x="1344330" y="0"/>
                </a:lnTo>
                <a:lnTo>
                  <a:pt x="1344330" y="1350140"/>
                </a:lnTo>
                <a:lnTo>
                  <a:pt x="0" y="135014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59" b="-59"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7" name="TextBox 17"/>
          <p:cNvSpPr txBox="1"/>
          <p:nvPr/>
        </p:nvSpPr>
        <p:spPr>
          <a:xfrm>
            <a:off x="3466607" y="2188627"/>
            <a:ext cx="12194166" cy="7293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84"/>
              </a:lnSpc>
            </a:pPr>
            <a:r>
              <a:rPr lang="en-US" sz="2404" b="1">
                <a:solidFill>
                  <a:srgbClr val="2C3E50"/>
                </a:solidFill>
                <a:latin typeface="Aptos Bold"/>
                <a:ea typeface="Aptos Bold"/>
                <a:cs typeface="Aptos Bold"/>
                <a:sym typeface="Aptos Bold"/>
              </a:rPr>
              <a:t>EN LA SALUD Y LA ENFERMEDAD:  “ EL FUTURO CUIDADOR EN EL MATRIMONIO”</a:t>
            </a:r>
          </a:p>
          <a:p>
            <a:pPr algn="ctr">
              <a:lnSpc>
                <a:spcPts val="2884"/>
              </a:lnSpc>
            </a:pPr>
            <a:endParaRPr lang="en-US" sz="2404" b="1">
              <a:solidFill>
                <a:srgbClr val="2C3E50"/>
              </a:solidFill>
              <a:latin typeface="Aptos Bold"/>
              <a:ea typeface="Aptos Bold"/>
              <a:cs typeface="Aptos Bold"/>
              <a:sym typeface="Aptos Bol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1284</Words>
  <Application>Microsoft Office PowerPoint</Application>
  <PresentationFormat>Personalizado</PresentationFormat>
  <Paragraphs>139</Paragraphs>
  <Slides>16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21" baseType="lpstr">
      <vt:lpstr>Aptos Bold</vt:lpstr>
      <vt:lpstr>Calibri</vt:lpstr>
      <vt:lpstr>Aptos</vt:lpstr>
      <vt:lpstr>Arial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Formato Itinerario Prematrimonial 2026.pptx</dc:title>
  <cp:lastModifiedBy>Angiee Carolina Ramirez Muñoz</cp:lastModifiedBy>
  <cp:revision>2</cp:revision>
  <dcterms:created xsi:type="dcterms:W3CDTF">2006-08-16T00:00:00Z</dcterms:created>
  <dcterms:modified xsi:type="dcterms:W3CDTF">2026-03-09T15:24:41Z</dcterms:modified>
  <dc:identifier>DAG-hfyExsw</dc:identifier>
</cp:coreProperties>
</file>