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905A583-253D-46BD-BAA4-8259791959E2}" v="4" dt="2026-01-20T20:21:19.7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889" autoAdjust="0"/>
    <p:restoredTop sz="94660"/>
  </p:normalViewPr>
  <p:slideViewPr>
    <p:cSldViewPr snapToGrid="0">
      <p:cViewPr varScale="1">
        <p:scale>
          <a:sx n="68" d="100"/>
          <a:sy n="68" d="100"/>
        </p:scale>
        <p:origin x="1110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5862C7-EDA5-425D-93F7-CC1D0237FCE7}" type="datetimeFigureOut">
              <a:rPr lang="es-CO" smtClean="0"/>
              <a:t>26/04/2026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B2D949-22E9-4AB7-9F9B-41BA50204EF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83028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B2D949-22E9-4AB7-9F9B-41BA50204EFD}" type="slidenum">
              <a:rPr lang="es-CO" smtClean="0"/>
              <a:t>5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090076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2B3374-ACA5-5E71-20AA-B3900D57BB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E4EAC29-909F-7470-2B95-6863D46B2B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2243B03-B1A2-6DC1-601F-D60415AF5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28CF6-CFA7-4DCF-B7DA-23FC6BF4DF4F}" type="datetimeFigureOut">
              <a:rPr lang="es-CO" smtClean="0"/>
              <a:t>26/04/2026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E9EACD9-D5E7-BFDA-072E-C232A8C90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8AAC277-DF75-0AD0-D3E5-67742E900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94C38-094D-446E-A491-72B02E8384B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20280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6AFD7F-E37E-2BBC-4D57-0CE4DCC84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6404C3D-688B-0FD7-B8D6-3AA06FB050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5CBC0B4-96F1-A434-DA1B-FDD504D5D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28CF6-CFA7-4DCF-B7DA-23FC6BF4DF4F}" type="datetimeFigureOut">
              <a:rPr lang="es-CO" smtClean="0"/>
              <a:t>26/04/2026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87B8B0-0E11-15E9-D63F-2C40F4575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20BACD2-7AF7-90F5-6997-980EF9228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94C38-094D-446E-A491-72B02E8384B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23214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99648E-CBB2-C2AC-5C00-4E3C22086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A64C1F4-7612-E76D-5B18-3308021187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B11FC7F-FD7A-2B3A-27AC-BF2D4E5F4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28CF6-CFA7-4DCF-B7DA-23FC6BF4DF4F}" type="datetimeFigureOut">
              <a:rPr lang="es-CO" smtClean="0"/>
              <a:t>26/04/2026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B23A8D1-7FB5-E25B-E6B2-8F999B53D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6664ADB-92F2-0F80-F64B-C8C34A8EA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94C38-094D-446E-A491-72B02E8384B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19909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1E5AF7-0147-572E-7AB2-8DC6DF1A8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BD63E02-5DDE-F93D-79FD-BE4B4332A8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4B6167E-B9EA-8771-A005-8268FB3EC6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82E8727-9339-F06C-6826-7D9440F95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28CF6-CFA7-4DCF-B7DA-23FC6BF4DF4F}" type="datetimeFigureOut">
              <a:rPr lang="es-CO" smtClean="0"/>
              <a:t>26/04/2026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721A786-6421-AD7A-45D3-E96E95C0A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6B03AE9-756C-7B6F-6B84-AD9B6A5D9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94C38-094D-446E-A491-72B02E8384B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5981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1320AF-9477-ABEA-8C45-5988E95C9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E4862C6-3DA8-2896-E3A1-161766DD10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CB08E66-527E-1B4F-3889-EC8C1D2F67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1433561-754C-ED7A-3280-9B3EAB7E36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8078947-A097-C84E-BDA7-A4D0D294E0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A632F80-9103-2D41-AF93-FC7F861D0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28CF6-CFA7-4DCF-B7DA-23FC6BF4DF4F}" type="datetimeFigureOut">
              <a:rPr lang="es-CO" smtClean="0"/>
              <a:t>26/04/2026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228AA69-D2F1-D05B-6B3E-7D49ECA2C5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7E0FC83-C677-1988-BC12-D52BBA3EA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94C38-094D-446E-A491-72B02E8384B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62315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A9B9BF-4A61-C515-A907-2A02E256C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7254059-5D7F-1AD5-F7F0-70CA98332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28CF6-CFA7-4DCF-B7DA-23FC6BF4DF4F}" type="datetimeFigureOut">
              <a:rPr lang="es-CO" smtClean="0"/>
              <a:t>26/04/2026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E131D88-8365-15AC-5EC2-8DD29DDE1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D6E9B4C-F4C0-5F3C-D16B-373457899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94C38-094D-446E-A491-72B02E8384B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50145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168FC87-5276-866A-6888-346E5635B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28CF6-CFA7-4DCF-B7DA-23FC6BF4DF4F}" type="datetimeFigureOut">
              <a:rPr lang="es-CO" smtClean="0"/>
              <a:t>26/04/2026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BDB5A47-B93F-38E2-21D3-47A42EF7A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1A2037-59DA-6449-77F0-059191490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94C38-094D-446E-A491-72B02E8384B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42081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8BF511-1B11-EE0A-EE01-1B9678844E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30426A5-8FDC-A65B-26F6-8408D6879C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609B4E0-1060-9326-B473-4676C9B0C1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F633BBA-64E2-B076-D799-B18262CDB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28CF6-CFA7-4DCF-B7DA-23FC6BF4DF4F}" type="datetimeFigureOut">
              <a:rPr lang="es-CO" smtClean="0"/>
              <a:t>26/04/2026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A9EB0DB-C909-F57A-F766-3D5777ACA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E738371-0B90-E333-92FD-3EB4DDF63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94C38-094D-446E-A491-72B02E8384B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55743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1B8C3A-2E9E-AA48-DF77-728B7A4C9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00C90B1-52CC-73E1-2CC5-8569B942FC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41B4414-F407-0345-79AB-BA4EE65513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2C4435D-07E3-C66C-6C46-591C38451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28CF6-CFA7-4DCF-B7DA-23FC6BF4DF4F}" type="datetimeFigureOut">
              <a:rPr lang="es-CO" smtClean="0"/>
              <a:t>26/04/2026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DE8BEDB-640E-D1F1-82B3-C71B024995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C3087B7-6D34-A700-E02D-89B68A7D1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94C38-094D-446E-A491-72B02E8384B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39579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CCA887-EF0F-0277-CE94-DB846DD21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A106A2C-5DB3-A49F-6D4C-79AC101F6C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261063B-8435-281F-3749-53A5D8A989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28CF6-CFA7-4DCF-B7DA-23FC6BF4DF4F}" type="datetimeFigureOut">
              <a:rPr lang="es-CO" smtClean="0"/>
              <a:t>26/04/2026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C14BF1B-6303-3E3C-0526-66DB9E731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FEDE4CB-6E58-03C5-353B-D2D834D07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94C38-094D-446E-A491-72B02E8384B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91128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5457D73-89BF-7324-F7AF-7C2115974D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EC1426E-5951-30DF-2C21-08B9DDBC33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EDF06B1-A47B-D268-E491-1C6C4CD2F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28CF6-CFA7-4DCF-B7DA-23FC6BF4DF4F}" type="datetimeFigureOut">
              <a:rPr lang="es-CO" smtClean="0"/>
              <a:t>26/04/2026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4EEA7FA-2A44-59C9-EA00-FCE5479F0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170068-7924-486B-9698-27577B16D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94C38-094D-446E-A491-72B02E8384B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86399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22CD5BD-0B20-366F-349E-268BBF05A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F5E7A7E-B925-F838-49E2-490E0C87E4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368EDE8-3A44-CB83-FB8B-768011EAAA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2628CF6-CFA7-4DCF-B7DA-23FC6BF4DF4F}" type="datetimeFigureOut">
              <a:rPr lang="es-CO" smtClean="0"/>
              <a:t>26/04/2026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B55F0A-0B10-6A9D-9F3B-C1D44A8067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6ABA396-E29E-6400-B1B0-3B7704CF5B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3094C38-094D-446E-A491-72B02E8384B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52809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61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EFAF9AE5-0958-A964-C577-26C1689ECD65}"/>
              </a:ext>
            </a:extLst>
          </p:cNvPr>
          <p:cNvSpPr/>
          <p:nvPr/>
        </p:nvSpPr>
        <p:spPr>
          <a:xfrm>
            <a:off x="678426" y="1457069"/>
            <a:ext cx="10835148" cy="5400931"/>
          </a:xfrm>
          <a:prstGeom prst="roundRect">
            <a:avLst>
              <a:gd name="adj" fmla="val 6350"/>
            </a:avLst>
          </a:prstGeom>
          <a:gradFill>
            <a:gsLst>
              <a:gs pos="78000">
                <a:schemeClr val="bg1">
                  <a:lumMod val="95000"/>
                </a:schemeClr>
              </a:gs>
              <a:gs pos="9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</a:gsLst>
            <a:lin ang="5400000" scaled="1"/>
          </a:gradFill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 </a:t>
            </a:r>
            <a:r>
              <a:rPr lang="es-ES" dirty="0">
                <a:solidFill>
                  <a:schemeClr val="tx1"/>
                </a:solidFill>
              </a:rPr>
              <a:t>Le espiritualidad conyugal no es simplemente rezar juntos, sino la manera específica de vivir el seguimiento a Jesús desde la realidad del matrimonio.</a:t>
            </a:r>
            <a:r>
              <a:rPr lang="es-CO" dirty="0"/>
              <a:t> </a:t>
            </a:r>
            <a:r>
              <a:rPr lang="es-CO" dirty="0">
                <a:solidFill>
                  <a:schemeClr val="tx1"/>
                </a:solidFill>
              </a:rPr>
              <a:t>Transciende más allá de sus promesas bautismales y les ayuda a vivir la fe en pareja, en profundidad y a la luz de Cristo. </a:t>
            </a:r>
            <a:endParaRPr lang="es-ES" dirty="0">
              <a:solidFill>
                <a:schemeClr val="tx1"/>
              </a:solidFill>
            </a:endParaRPr>
          </a:p>
          <a:p>
            <a:pPr algn="ctr"/>
            <a:endParaRPr lang="es-ES" dirty="0">
              <a:solidFill>
                <a:schemeClr val="tx1"/>
              </a:solidFill>
            </a:endParaRPr>
          </a:p>
          <a:p>
            <a:pPr algn="ctr"/>
            <a:endParaRPr lang="es-ES" dirty="0">
              <a:solidFill>
                <a:schemeClr val="tx1"/>
              </a:solidFill>
            </a:endParaRPr>
          </a:p>
          <a:p>
            <a:pPr algn="ctr"/>
            <a:endParaRPr lang="es-ES" dirty="0">
              <a:solidFill>
                <a:schemeClr val="tx1"/>
              </a:solidFill>
            </a:endParaRPr>
          </a:p>
          <a:p>
            <a:pPr algn="ctr"/>
            <a:endParaRPr lang="es-ES" dirty="0">
              <a:solidFill>
                <a:schemeClr val="tx1"/>
              </a:solidFill>
            </a:endParaRPr>
          </a:p>
          <a:p>
            <a:pPr algn="ctr"/>
            <a:endParaRPr lang="es-ES" dirty="0">
              <a:solidFill>
                <a:schemeClr val="tx1"/>
              </a:solidFill>
            </a:endParaRPr>
          </a:p>
          <a:p>
            <a:pPr algn="ctr"/>
            <a:endParaRPr lang="es-ES" dirty="0">
              <a:solidFill>
                <a:schemeClr val="tx1"/>
              </a:solidFill>
            </a:endParaRPr>
          </a:p>
          <a:p>
            <a:pPr algn="ctr"/>
            <a:endParaRPr lang="es-ES" dirty="0">
              <a:solidFill>
                <a:schemeClr val="tx1"/>
              </a:solidFill>
            </a:endParaRPr>
          </a:p>
          <a:p>
            <a:pPr algn="ctr"/>
            <a:endParaRPr lang="es-ES" dirty="0">
              <a:solidFill>
                <a:schemeClr val="tx1"/>
              </a:solidFill>
            </a:endParaRPr>
          </a:p>
          <a:p>
            <a:pPr algn="ctr"/>
            <a:endParaRPr lang="es-ES" dirty="0">
              <a:solidFill>
                <a:schemeClr val="tx1"/>
              </a:solidFill>
            </a:endParaRPr>
          </a:p>
          <a:p>
            <a:pPr algn="ctr"/>
            <a:endParaRPr lang="es-ES" dirty="0">
              <a:solidFill>
                <a:schemeClr val="tx1"/>
              </a:solidFill>
            </a:endParaRPr>
          </a:p>
          <a:p>
            <a:r>
              <a:rPr lang="es-ES" dirty="0">
                <a:solidFill>
                  <a:schemeClr val="tx1"/>
                </a:solidFill>
              </a:rPr>
              <a:t>Se puede definir bajo estos tres conceptos fundamentales:</a:t>
            </a:r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7143994B-624D-F875-87D8-E35110900CAB}"/>
              </a:ext>
            </a:extLst>
          </p:cNvPr>
          <p:cNvSpPr/>
          <p:nvPr/>
        </p:nvSpPr>
        <p:spPr>
          <a:xfrm>
            <a:off x="0" y="0"/>
            <a:ext cx="12192000" cy="12315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s-MX" sz="2400" b="1" i="0" dirty="0">
                <a:solidFill>
                  <a:srgbClr val="2C3E50"/>
                </a:solidFill>
                <a:effectLst/>
                <a:latin typeface="+mj-lt"/>
              </a:rPr>
              <a:t>El Taller de la Familia</a:t>
            </a:r>
          </a:p>
          <a:p>
            <a:pPr algn="ctr">
              <a:buNone/>
            </a:pPr>
            <a:r>
              <a:rPr lang="es-MX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Para construir el hogar</a:t>
            </a:r>
            <a:endParaRPr lang="es-MX" i="0" dirty="0">
              <a:solidFill>
                <a:schemeClr val="bg1">
                  <a:lumMod val="50000"/>
                </a:schemeClr>
              </a:solidFill>
              <a:effectLst/>
              <a:latin typeface="+mj-lt"/>
            </a:endParaRPr>
          </a:p>
        </p:txBody>
      </p:sp>
      <p:pic>
        <p:nvPicPr>
          <p:cNvPr id="6" name="Imagen 5" descr="Una torre con un reloj en lo alto de una casa&#10;&#10;El contenido generado por IA puede ser incorrecto.">
            <a:extLst>
              <a:ext uri="{FF2B5EF4-FFF2-40B4-BE49-F238E27FC236}">
                <a16:creationId xmlns:a16="http://schemas.microsoft.com/office/drawing/2014/main" id="{4DE9A806-A467-19A2-8D8B-FB760DFEBB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26" y="225502"/>
            <a:ext cx="1216976" cy="8113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3" descr="Logotipo&#10;&#10;Descripción generada automáticamente">
            <a:extLst>
              <a:ext uri="{FF2B5EF4-FFF2-40B4-BE49-F238E27FC236}">
                <a16:creationId xmlns:a16="http://schemas.microsoft.com/office/drawing/2014/main" id="{5975EC60-D4F0-88BD-14A8-53C9A7653A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891" y="5864498"/>
            <a:ext cx="896217" cy="900096"/>
          </a:xfrm>
          <a:prstGeom prst="rect">
            <a:avLst/>
          </a:prstGeom>
        </p:spPr>
      </p:pic>
      <p:sp>
        <p:nvSpPr>
          <p:cNvPr id="9" name="Diagrama de flujo: terminador 8">
            <a:extLst>
              <a:ext uri="{FF2B5EF4-FFF2-40B4-BE49-F238E27FC236}">
                <a16:creationId xmlns:a16="http://schemas.microsoft.com/office/drawing/2014/main" id="{F8BBBE89-B64E-8C1B-0636-000C0214FE67}"/>
              </a:ext>
            </a:extLst>
          </p:cNvPr>
          <p:cNvSpPr/>
          <p:nvPr/>
        </p:nvSpPr>
        <p:spPr>
          <a:xfrm>
            <a:off x="5527084" y="1019551"/>
            <a:ext cx="1323882" cy="373626"/>
          </a:xfrm>
          <a:prstGeom prst="flowChartTerminator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>
                <a:latin typeface="+mj-lt"/>
              </a:rPr>
              <a:t>Tema #10</a:t>
            </a: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3FCE004F-E3B2-5EAA-FC5E-50AC6087C139}"/>
              </a:ext>
            </a:extLst>
          </p:cNvPr>
          <p:cNvCxnSpPr/>
          <p:nvPr/>
        </p:nvCxnSpPr>
        <p:spPr>
          <a:xfrm>
            <a:off x="1477603" y="1871512"/>
            <a:ext cx="9252155" cy="0"/>
          </a:xfrm>
          <a:prstGeom prst="line">
            <a:avLst/>
          </a:prstGeom>
          <a:ln cmpd="thinThick"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DC2BF98-2A50-3D7F-5EA2-01BE232F5C91}"/>
              </a:ext>
            </a:extLst>
          </p:cNvPr>
          <p:cNvSpPr txBox="1"/>
          <p:nvPr/>
        </p:nvSpPr>
        <p:spPr>
          <a:xfrm>
            <a:off x="1477603" y="1488053"/>
            <a:ext cx="9252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rgbClr val="2C3E50"/>
                </a:solidFill>
                <a:latin typeface="+mj-lt"/>
              </a:rPr>
              <a:t>E</a:t>
            </a:r>
            <a:r>
              <a:rPr lang="es-CO" b="1" dirty="0">
                <a:solidFill>
                  <a:srgbClr val="2C3E50"/>
                </a:solidFill>
                <a:latin typeface="+mj-lt"/>
              </a:rPr>
              <a:t>SPIRITUALIDAD CONYUGAL</a:t>
            </a:r>
          </a:p>
        </p:txBody>
      </p:sp>
      <p:pic>
        <p:nvPicPr>
          <p:cNvPr id="3" name="Imagen 2" descr="Logotipo&#10;&#10;El contenido generado por IA puede ser incorrecto.">
            <a:extLst>
              <a:ext uri="{FF2B5EF4-FFF2-40B4-BE49-F238E27FC236}">
                <a16:creationId xmlns:a16="http://schemas.microsoft.com/office/drawing/2014/main" id="{90A951ED-520A-C1C9-0707-9B4C55ED51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0" y="120135"/>
            <a:ext cx="1150374" cy="1046901"/>
          </a:xfrm>
          <a:prstGeom prst="rect">
            <a:avLst/>
          </a:prstGeom>
        </p:spPr>
      </p:pic>
      <p:pic>
        <p:nvPicPr>
          <p:cNvPr id="5" name="Imagen 4" descr="Dibujo de una persona&#10;&#10;El contenido generado por IA puede ser incorrecto.">
            <a:extLst>
              <a:ext uri="{FF2B5EF4-FFF2-40B4-BE49-F238E27FC236}">
                <a16:creationId xmlns:a16="http://schemas.microsoft.com/office/drawing/2014/main" id="{4F662C34-8F86-405D-EE0C-1443740524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0888" y="3309760"/>
            <a:ext cx="3105583" cy="1914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9509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61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BAC78E-D82E-381E-49B1-D0D167A179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25617815-725F-C728-D228-51E1E7DDC64B}"/>
              </a:ext>
            </a:extLst>
          </p:cNvPr>
          <p:cNvSpPr/>
          <p:nvPr/>
        </p:nvSpPr>
        <p:spPr>
          <a:xfrm>
            <a:off x="678425" y="1488053"/>
            <a:ext cx="10835148" cy="5400931"/>
          </a:xfrm>
          <a:prstGeom prst="roundRect">
            <a:avLst>
              <a:gd name="adj" fmla="val 6350"/>
            </a:avLst>
          </a:prstGeom>
          <a:gradFill>
            <a:gsLst>
              <a:gs pos="78000">
                <a:schemeClr val="bg1">
                  <a:lumMod val="95000"/>
                </a:schemeClr>
              </a:gs>
              <a:gs pos="9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</a:gsLst>
            <a:lin ang="5400000" scaled="1"/>
          </a:gradFill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es-ES" b="1" dirty="0">
                <a:solidFill>
                  <a:schemeClr val="tx1"/>
                </a:solidFill>
              </a:rPr>
              <a:t>Un Camino de Santidad en Pareja: </a:t>
            </a:r>
          </a:p>
          <a:p>
            <a:r>
              <a:rPr lang="es-ES" dirty="0">
                <a:solidFill>
                  <a:schemeClr val="tx1"/>
                </a:solidFill>
              </a:rPr>
              <a:t>Es el reconocimiento de que el cónyuge es el </a:t>
            </a:r>
            <a:r>
              <a:rPr lang="es-ES" b="1" dirty="0">
                <a:solidFill>
                  <a:schemeClr val="tx1"/>
                </a:solidFill>
              </a:rPr>
              <a:t>medio principal</a:t>
            </a:r>
            <a:r>
              <a:rPr lang="es-ES" dirty="0">
                <a:solidFill>
                  <a:schemeClr val="tx1"/>
                </a:solidFill>
              </a:rPr>
              <a:t> que Dios utiliza para que tú llegues al cielo. No te santificas "a pesar" de estar casado, sino "a través" de las alegrías, dificultades, tareas domésticas y la crianza de los hijos.</a:t>
            </a:r>
          </a:p>
          <a:p>
            <a:endParaRPr lang="es-ES" b="1" dirty="0">
              <a:solidFill>
                <a:schemeClr val="tx1"/>
              </a:solidFill>
            </a:endParaRPr>
          </a:p>
          <a:p>
            <a:r>
              <a:rPr lang="es-ES" b="1" dirty="0">
                <a:solidFill>
                  <a:schemeClr val="tx1"/>
                </a:solidFill>
              </a:rPr>
              <a:t>2. La "Gracia de Estado“:</a:t>
            </a:r>
          </a:p>
          <a:p>
            <a:r>
              <a:rPr lang="es-ES" dirty="0">
                <a:solidFill>
                  <a:schemeClr val="tx1"/>
                </a:solidFill>
              </a:rPr>
              <a:t>Al recibir el sacramento, la pareja obtiene una fuerza especial del Espíritu Santo. La espiritualidad conyugal consiste en </a:t>
            </a:r>
            <a:r>
              <a:rPr lang="es-ES" b="1" dirty="0">
                <a:solidFill>
                  <a:schemeClr val="tx1"/>
                </a:solidFill>
              </a:rPr>
              <a:t>activar esa gracia</a:t>
            </a:r>
            <a:r>
              <a:rPr lang="es-ES" dirty="0">
                <a:solidFill>
                  <a:schemeClr val="tx1"/>
                </a:solidFill>
              </a:rPr>
              <a:t> diariamente para que el amor humano sea capaz de perdonar, sacrificarse y renovarse, incluso cuando las fuerzas naturales no alcanzan.</a:t>
            </a:r>
          </a:p>
          <a:p>
            <a:endParaRPr lang="es-ES" b="1" dirty="0">
              <a:solidFill>
                <a:schemeClr val="tx1"/>
              </a:solidFill>
            </a:endParaRPr>
          </a:p>
          <a:p>
            <a:r>
              <a:rPr lang="es-CO" b="1" dirty="0">
                <a:solidFill>
                  <a:schemeClr val="tx1"/>
                </a:solidFill>
              </a:rPr>
              <a:t>3. La Iglesia Doméstica :</a:t>
            </a:r>
          </a:p>
          <a:p>
            <a:r>
              <a:rPr lang="es-ES" dirty="0">
                <a:solidFill>
                  <a:schemeClr val="tx1"/>
                </a:solidFill>
              </a:rPr>
              <a:t>El hogar es la unidad básica de la Iglesia. La espiritualidad conyugal transforma la casa en un espacio sagrado donde:</a:t>
            </a: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CO" b="1" dirty="0">
              <a:solidFill>
                <a:schemeClr val="tx1"/>
              </a:solidFill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36A43B3-35FB-224C-E056-F71EE3DE3897}"/>
              </a:ext>
            </a:extLst>
          </p:cNvPr>
          <p:cNvSpPr/>
          <p:nvPr/>
        </p:nvSpPr>
        <p:spPr>
          <a:xfrm>
            <a:off x="0" y="0"/>
            <a:ext cx="12192000" cy="12315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s-MX" sz="2400" b="1" i="0" dirty="0">
                <a:solidFill>
                  <a:srgbClr val="2C3E50"/>
                </a:solidFill>
                <a:effectLst/>
                <a:latin typeface="+mj-lt"/>
              </a:rPr>
              <a:t>El Taller de la Familia</a:t>
            </a:r>
          </a:p>
          <a:p>
            <a:pPr algn="ctr">
              <a:buNone/>
            </a:pPr>
            <a:r>
              <a:rPr lang="es-MX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Para construir el hogar</a:t>
            </a:r>
            <a:endParaRPr lang="es-MX" i="0" dirty="0">
              <a:solidFill>
                <a:schemeClr val="bg1">
                  <a:lumMod val="50000"/>
                </a:schemeClr>
              </a:solidFill>
              <a:effectLst/>
              <a:latin typeface="+mj-lt"/>
            </a:endParaRPr>
          </a:p>
        </p:txBody>
      </p:sp>
      <p:pic>
        <p:nvPicPr>
          <p:cNvPr id="6" name="Imagen 5" descr="Una torre con un reloj en lo alto de una casa&#10;&#10;El contenido generado por IA puede ser incorrecto.">
            <a:extLst>
              <a:ext uri="{FF2B5EF4-FFF2-40B4-BE49-F238E27FC236}">
                <a16:creationId xmlns:a16="http://schemas.microsoft.com/office/drawing/2014/main" id="{A914171F-8644-27B7-55C5-CB35805F9C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26" y="225502"/>
            <a:ext cx="1216976" cy="8113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3" descr="Logotipo&#10;&#10;Descripción generada automáticamente">
            <a:extLst>
              <a:ext uri="{FF2B5EF4-FFF2-40B4-BE49-F238E27FC236}">
                <a16:creationId xmlns:a16="http://schemas.microsoft.com/office/drawing/2014/main" id="{DA58FB78-1A51-6F5B-1876-8E51F5C02E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891" y="5864498"/>
            <a:ext cx="896217" cy="900096"/>
          </a:xfrm>
          <a:prstGeom prst="rect">
            <a:avLst/>
          </a:prstGeom>
        </p:spPr>
      </p:pic>
      <p:sp>
        <p:nvSpPr>
          <p:cNvPr id="9" name="Diagrama de flujo: terminador 8">
            <a:extLst>
              <a:ext uri="{FF2B5EF4-FFF2-40B4-BE49-F238E27FC236}">
                <a16:creationId xmlns:a16="http://schemas.microsoft.com/office/drawing/2014/main" id="{0FCE4492-2B6A-48EE-CFAF-6BF68BDE8B3A}"/>
              </a:ext>
            </a:extLst>
          </p:cNvPr>
          <p:cNvSpPr/>
          <p:nvPr/>
        </p:nvSpPr>
        <p:spPr>
          <a:xfrm>
            <a:off x="5527084" y="1019551"/>
            <a:ext cx="1323882" cy="373626"/>
          </a:xfrm>
          <a:prstGeom prst="flowChartTerminator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>
                <a:latin typeface="+mj-lt"/>
              </a:rPr>
              <a:t>Tema #10</a:t>
            </a: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D65396E1-52B8-847C-EDF9-F57675A58AA1}"/>
              </a:ext>
            </a:extLst>
          </p:cNvPr>
          <p:cNvCxnSpPr/>
          <p:nvPr/>
        </p:nvCxnSpPr>
        <p:spPr>
          <a:xfrm>
            <a:off x="1477603" y="1871512"/>
            <a:ext cx="9252155" cy="0"/>
          </a:xfrm>
          <a:prstGeom prst="line">
            <a:avLst/>
          </a:prstGeom>
          <a:ln cmpd="thinThick"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3" name="CuadroTexto 12">
            <a:extLst>
              <a:ext uri="{FF2B5EF4-FFF2-40B4-BE49-F238E27FC236}">
                <a16:creationId xmlns:a16="http://schemas.microsoft.com/office/drawing/2014/main" id="{8AB442DB-FC8B-61E4-BCD9-B3667F9B5A69}"/>
              </a:ext>
            </a:extLst>
          </p:cNvPr>
          <p:cNvSpPr txBox="1"/>
          <p:nvPr/>
        </p:nvSpPr>
        <p:spPr>
          <a:xfrm>
            <a:off x="1477603" y="1488053"/>
            <a:ext cx="9252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rgbClr val="2C3E50"/>
                </a:solidFill>
                <a:latin typeface="+mj-lt"/>
              </a:rPr>
              <a:t>E</a:t>
            </a:r>
            <a:r>
              <a:rPr lang="es-CO" b="1" dirty="0">
                <a:solidFill>
                  <a:srgbClr val="2C3E50"/>
                </a:solidFill>
                <a:latin typeface="+mj-lt"/>
              </a:rPr>
              <a:t>SPIRITUALIDAD CONYUGAL</a:t>
            </a:r>
          </a:p>
        </p:txBody>
      </p:sp>
      <p:pic>
        <p:nvPicPr>
          <p:cNvPr id="3" name="Imagen 2" descr="Logotipo&#10;&#10;El contenido generado por IA puede ser incorrecto.">
            <a:extLst>
              <a:ext uri="{FF2B5EF4-FFF2-40B4-BE49-F238E27FC236}">
                <a16:creationId xmlns:a16="http://schemas.microsoft.com/office/drawing/2014/main" id="{47E6FF23-10FD-7DA8-7AE7-DC2373003A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0" y="120135"/>
            <a:ext cx="1150374" cy="1046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387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61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C05F56-58ED-F222-8368-85DE86877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FC6AEF1E-9D98-6E4A-8EE0-3A89A68386DF}"/>
              </a:ext>
            </a:extLst>
          </p:cNvPr>
          <p:cNvSpPr/>
          <p:nvPr/>
        </p:nvSpPr>
        <p:spPr>
          <a:xfrm>
            <a:off x="678425" y="1488053"/>
            <a:ext cx="10835148" cy="5400931"/>
          </a:xfrm>
          <a:prstGeom prst="roundRect">
            <a:avLst>
              <a:gd name="adj" fmla="val 6350"/>
            </a:avLst>
          </a:prstGeom>
          <a:gradFill>
            <a:gsLst>
              <a:gs pos="78000">
                <a:schemeClr val="bg1">
                  <a:lumMod val="95000"/>
                </a:schemeClr>
              </a:gs>
              <a:gs pos="9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</a:gsLst>
            <a:lin ang="5400000" scaled="1"/>
          </a:gradFill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Tx/>
              <a:buChar char="-"/>
            </a:pPr>
            <a:r>
              <a:rPr lang="es-ES" dirty="0">
                <a:solidFill>
                  <a:schemeClr val="tx1"/>
                </a:solidFill>
              </a:rPr>
              <a:t>El amor es liturgia: Los gestos de cariño y el servicio mutuo son ofrendas a Dios.</a:t>
            </a:r>
          </a:p>
          <a:p>
            <a:pPr marL="285750" indent="-285750">
              <a:buFontTx/>
              <a:buChar char="-"/>
            </a:pPr>
            <a:r>
              <a:rPr lang="es-ES" dirty="0">
                <a:solidFill>
                  <a:schemeClr val="tx1"/>
                </a:solidFill>
              </a:rPr>
              <a:t>La mesa es altar: El compartir los alimentos y la palabra fortalece la comunión.</a:t>
            </a:r>
          </a:p>
          <a:p>
            <a:pPr marL="285750" indent="-285750">
              <a:buFontTx/>
              <a:buChar char="-"/>
            </a:pPr>
            <a:r>
              <a:rPr lang="es-ES" dirty="0">
                <a:solidFill>
                  <a:schemeClr val="tx1"/>
                </a:solidFill>
              </a:rPr>
              <a:t>El perdón es sacramento: La reconciliación constante hace visible la misericordia de Dios.</a:t>
            </a:r>
          </a:p>
          <a:p>
            <a:pPr marL="285750" indent="-285750">
              <a:buFontTx/>
              <a:buChar char="-"/>
            </a:pPr>
            <a:endParaRPr lang="es-ES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endParaRPr lang="es-ES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endParaRPr lang="es-ES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endParaRPr lang="es-ES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endParaRPr lang="es-ES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r>
              <a:rPr lang="es-ES" dirty="0"/>
              <a:t>..</a:t>
            </a:r>
          </a:p>
          <a:p>
            <a:pPr marL="285750" indent="-285750">
              <a:buFontTx/>
              <a:buChar char="-"/>
            </a:pPr>
            <a:endParaRPr lang="es-ES" dirty="0"/>
          </a:p>
          <a:p>
            <a:pPr marL="285750" indent="-285750">
              <a:buFontTx/>
              <a:buChar char="-"/>
            </a:pPr>
            <a:endParaRPr lang="es-ES" dirty="0">
              <a:solidFill>
                <a:schemeClr val="tx1"/>
              </a:solidFill>
            </a:endParaRPr>
          </a:p>
          <a:p>
            <a:endParaRPr lang="es-ES" dirty="0">
              <a:solidFill>
                <a:schemeClr val="tx1"/>
              </a:solidFill>
            </a:endParaRPr>
          </a:p>
          <a:p>
            <a:endParaRPr lang="es-ES" dirty="0">
              <a:solidFill>
                <a:schemeClr val="tx1"/>
              </a:solidFill>
            </a:endParaRPr>
          </a:p>
          <a:p>
            <a:endParaRPr lang="es-CO" b="1" dirty="0">
              <a:solidFill>
                <a:schemeClr val="tx1"/>
              </a:solidFill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31A689BB-E8B6-535F-AE79-5D0F2AA3927F}"/>
              </a:ext>
            </a:extLst>
          </p:cNvPr>
          <p:cNvSpPr/>
          <p:nvPr/>
        </p:nvSpPr>
        <p:spPr>
          <a:xfrm>
            <a:off x="0" y="0"/>
            <a:ext cx="12192000" cy="12315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s-MX" sz="2400" b="1" i="0" dirty="0">
                <a:solidFill>
                  <a:srgbClr val="2C3E50"/>
                </a:solidFill>
                <a:effectLst/>
                <a:latin typeface="+mj-lt"/>
              </a:rPr>
              <a:t>El Taller de la Familia</a:t>
            </a:r>
          </a:p>
          <a:p>
            <a:pPr algn="ctr">
              <a:buNone/>
            </a:pPr>
            <a:r>
              <a:rPr lang="es-MX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Para construir el hogar</a:t>
            </a:r>
            <a:endParaRPr lang="es-MX" i="0" dirty="0">
              <a:solidFill>
                <a:schemeClr val="bg1">
                  <a:lumMod val="50000"/>
                </a:schemeClr>
              </a:solidFill>
              <a:effectLst/>
              <a:latin typeface="+mj-lt"/>
            </a:endParaRPr>
          </a:p>
        </p:txBody>
      </p:sp>
      <p:pic>
        <p:nvPicPr>
          <p:cNvPr id="6" name="Imagen 5" descr="Una torre con un reloj en lo alto de una casa&#10;&#10;El contenido generado por IA puede ser incorrecto.">
            <a:extLst>
              <a:ext uri="{FF2B5EF4-FFF2-40B4-BE49-F238E27FC236}">
                <a16:creationId xmlns:a16="http://schemas.microsoft.com/office/drawing/2014/main" id="{CD27F07D-F7F0-A287-FEF2-F2C558594D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26" y="225502"/>
            <a:ext cx="1216976" cy="8113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3" descr="Logotipo&#10;&#10;Descripción generada automáticamente">
            <a:extLst>
              <a:ext uri="{FF2B5EF4-FFF2-40B4-BE49-F238E27FC236}">
                <a16:creationId xmlns:a16="http://schemas.microsoft.com/office/drawing/2014/main" id="{B708CBC7-F31E-D24A-E323-D06F300D88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891" y="5864498"/>
            <a:ext cx="896217" cy="900096"/>
          </a:xfrm>
          <a:prstGeom prst="rect">
            <a:avLst/>
          </a:prstGeom>
        </p:spPr>
      </p:pic>
      <p:sp>
        <p:nvSpPr>
          <p:cNvPr id="9" name="Diagrama de flujo: terminador 8">
            <a:extLst>
              <a:ext uri="{FF2B5EF4-FFF2-40B4-BE49-F238E27FC236}">
                <a16:creationId xmlns:a16="http://schemas.microsoft.com/office/drawing/2014/main" id="{028F5540-C486-C2E0-D3F4-18DB6BB07B44}"/>
              </a:ext>
            </a:extLst>
          </p:cNvPr>
          <p:cNvSpPr/>
          <p:nvPr/>
        </p:nvSpPr>
        <p:spPr>
          <a:xfrm>
            <a:off x="5527084" y="1019551"/>
            <a:ext cx="1323882" cy="373626"/>
          </a:xfrm>
          <a:prstGeom prst="flowChartTerminator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>
                <a:latin typeface="+mj-lt"/>
              </a:rPr>
              <a:t>Tema #10</a:t>
            </a: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BC42437E-1C9A-CA5E-7C65-E586024A54AD}"/>
              </a:ext>
            </a:extLst>
          </p:cNvPr>
          <p:cNvCxnSpPr/>
          <p:nvPr/>
        </p:nvCxnSpPr>
        <p:spPr>
          <a:xfrm>
            <a:off x="1477603" y="1871512"/>
            <a:ext cx="9252155" cy="0"/>
          </a:xfrm>
          <a:prstGeom prst="line">
            <a:avLst/>
          </a:prstGeom>
          <a:ln cmpd="thinThick"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45C59AB-D188-0F95-99EB-73A089F65FBE}"/>
              </a:ext>
            </a:extLst>
          </p:cNvPr>
          <p:cNvSpPr txBox="1"/>
          <p:nvPr/>
        </p:nvSpPr>
        <p:spPr>
          <a:xfrm>
            <a:off x="1477603" y="1488053"/>
            <a:ext cx="9252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rgbClr val="2C3E50"/>
                </a:solidFill>
                <a:latin typeface="+mj-lt"/>
              </a:rPr>
              <a:t>E</a:t>
            </a:r>
            <a:r>
              <a:rPr lang="es-CO" b="1" dirty="0">
                <a:solidFill>
                  <a:srgbClr val="2C3E50"/>
                </a:solidFill>
                <a:latin typeface="+mj-lt"/>
              </a:rPr>
              <a:t>SPIRITUALIDAD CONYUGAL</a:t>
            </a:r>
          </a:p>
        </p:txBody>
      </p:sp>
      <p:pic>
        <p:nvPicPr>
          <p:cNvPr id="3" name="Imagen 2" descr="Logotipo&#10;&#10;El contenido generado por IA puede ser incorrecto.">
            <a:extLst>
              <a:ext uri="{FF2B5EF4-FFF2-40B4-BE49-F238E27FC236}">
                <a16:creationId xmlns:a16="http://schemas.microsoft.com/office/drawing/2014/main" id="{100BB9AF-136E-2891-8879-F077C14DB2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0" y="120135"/>
            <a:ext cx="1150374" cy="1046901"/>
          </a:xfrm>
          <a:prstGeom prst="rect">
            <a:avLst/>
          </a:prstGeom>
        </p:spPr>
      </p:pic>
      <p:pic>
        <p:nvPicPr>
          <p:cNvPr id="5" name="Imagen 4" descr="Un par de personas sentadas en una mesa&#10;&#10;El contenido generado por IA puede ser incorrecto.">
            <a:extLst>
              <a:ext uri="{FF2B5EF4-FFF2-40B4-BE49-F238E27FC236}">
                <a16:creationId xmlns:a16="http://schemas.microsoft.com/office/drawing/2014/main" id="{ABE5F744-8CD5-095B-F627-37B0884A47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6680" y="3429000"/>
            <a:ext cx="3324689" cy="2610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2462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61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60EAAB-B8CC-441B-BD8C-DFB9929D73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4D87BC23-8312-3169-4012-52B06B0A032F}"/>
              </a:ext>
            </a:extLst>
          </p:cNvPr>
          <p:cNvSpPr/>
          <p:nvPr/>
        </p:nvSpPr>
        <p:spPr>
          <a:xfrm>
            <a:off x="678425" y="1488053"/>
            <a:ext cx="10835148" cy="5400931"/>
          </a:xfrm>
          <a:prstGeom prst="roundRect">
            <a:avLst>
              <a:gd name="adj" fmla="val 6350"/>
            </a:avLst>
          </a:prstGeom>
          <a:gradFill>
            <a:gsLst>
              <a:gs pos="78000">
                <a:schemeClr val="bg1">
                  <a:lumMod val="95000"/>
                </a:schemeClr>
              </a:gs>
              <a:gs pos="9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</a:gsLst>
            <a:lin ang="5400000" scaled="1"/>
          </a:gradFill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r>
              <a:rPr lang="es-ES" b="1" dirty="0">
                <a:solidFill>
                  <a:schemeClr val="tx1"/>
                </a:solidFill>
              </a:rPr>
              <a:t>PILARES SACRAMENTALES: </a:t>
            </a:r>
            <a:r>
              <a:rPr lang="es-ES" dirty="0">
                <a:solidFill>
                  <a:schemeClr val="tx1"/>
                </a:solidFill>
              </a:rPr>
              <a:t> la espiritualidad conyugal se basa en cuatro características esenciales del amor sacramental:</a:t>
            </a:r>
          </a:p>
          <a:p>
            <a:endParaRPr lang="es-ES" b="1" dirty="0">
              <a:solidFill>
                <a:schemeClr val="tx1"/>
              </a:solidFill>
            </a:endParaRPr>
          </a:p>
          <a:p>
            <a:r>
              <a:rPr lang="es-ES" b="1" dirty="0">
                <a:solidFill>
                  <a:schemeClr val="tx1"/>
                </a:solidFill>
              </a:rPr>
              <a:t>Libertad:</a:t>
            </a:r>
            <a:r>
              <a:rPr lang="es-ES" dirty="0">
                <a:solidFill>
                  <a:schemeClr val="tx1"/>
                </a:solidFill>
              </a:rPr>
              <a:t> El consentimiento pleno y voluntario de ambos esposos para entregarse el uno al otro.</a:t>
            </a:r>
          </a:p>
          <a:p>
            <a:endParaRPr lang="es-ES" dirty="0">
              <a:solidFill>
                <a:schemeClr val="tx1"/>
              </a:solidFill>
            </a:endParaRPr>
          </a:p>
          <a:p>
            <a:r>
              <a:rPr lang="es-ES" b="1" dirty="0">
                <a:solidFill>
                  <a:schemeClr val="tx1"/>
                </a:solidFill>
              </a:rPr>
              <a:t>Totalidad (Unidad):</a:t>
            </a:r>
            <a:r>
              <a:rPr lang="es-ES" dirty="0">
                <a:solidFill>
                  <a:schemeClr val="tx1"/>
                </a:solidFill>
              </a:rPr>
              <a:t> Una entrega completa que no se reserva nada, buscando formar "una sola carne" en cuerpo y alma.</a:t>
            </a:r>
          </a:p>
          <a:p>
            <a:endParaRPr lang="es-ES" dirty="0">
              <a:solidFill>
                <a:schemeClr val="tx1"/>
              </a:solidFill>
            </a:endParaRPr>
          </a:p>
          <a:p>
            <a:r>
              <a:rPr lang="es-ES" b="1" dirty="0">
                <a:solidFill>
                  <a:schemeClr val="tx1"/>
                </a:solidFill>
              </a:rPr>
              <a:t>Fidelidad:</a:t>
            </a:r>
            <a:r>
              <a:rPr lang="es-ES" dirty="0">
                <a:solidFill>
                  <a:schemeClr val="tx1"/>
                </a:solidFill>
              </a:rPr>
              <a:t> La promesa de exclusividad y compromiso indisoluble de por vida, reflejando la alianza de Dios con su pueblo.</a:t>
            </a:r>
          </a:p>
          <a:p>
            <a:endParaRPr lang="es-ES" dirty="0">
              <a:solidFill>
                <a:schemeClr val="tx1"/>
              </a:solidFill>
            </a:endParaRPr>
          </a:p>
          <a:p>
            <a:r>
              <a:rPr lang="es-ES" b="1" dirty="0">
                <a:solidFill>
                  <a:schemeClr val="tx1"/>
                </a:solidFill>
              </a:rPr>
              <a:t>Fecundidad:</a:t>
            </a:r>
            <a:r>
              <a:rPr lang="es-ES" dirty="0">
                <a:solidFill>
                  <a:schemeClr val="tx1"/>
                </a:solidFill>
              </a:rPr>
              <a:t> La apertura al don de la vida y a la educación de los hijos en la fe.</a:t>
            </a:r>
            <a:r>
              <a:rPr lang="es-ES" dirty="0"/>
              <a:t>.</a:t>
            </a:r>
            <a:endParaRPr lang="es-ES" dirty="0">
              <a:solidFill>
                <a:schemeClr val="tx1"/>
              </a:solidFill>
            </a:endParaRPr>
          </a:p>
          <a:p>
            <a:endParaRPr lang="es-ES" dirty="0">
              <a:solidFill>
                <a:schemeClr val="tx1"/>
              </a:solidFill>
            </a:endParaRPr>
          </a:p>
          <a:p>
            <a:endParaRPr lang="es-ES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endParaRPr lang="es-ES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endParaRPr lang="es-ES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endParaRPr lang="es-ES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endParaRPr lang="es-ES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r>
              <a:rPr lang="es-ES" dirty="0"/>
              <a:t>..</a:t>
            </a:r>
          </a:p>
          <a:p>
            <a:pPr marL="285750" indent="-285750">
              <a:buFontTx/>
              <a:buChar char="-"/>
            </a:pPr>
            <a:endParaRPr lang="es-ES" dirty="0"/>
          </a:p>
          <a:p>
            <a:pPr marL="285750" indent="-285750">
              <a:buFontTx/>
              <a:buChar char="-"/>
            </a:pPr>
            <a:endParaRPr lang="es-ES" dirty="0">
              <a:solidFill>
                <a:schemeClr val="tx1"/>
              </a:solidFill>
            </a:endParaRPr>
          </a:p>
          <a:p>
            <a:endParaRPr lang="es-ES" dirty="0">
              <a:solidFill>
                <a:schemeClr val="tx1"/>
              </a:solidFill>
            </a:endParaRPr>
          </a:p>
          <a:p>
            <a:endParaRPr lang="es-ES" dirty="0">
              <a:solidFill>
                <a:schemeClr val="tx1"/>
              </a:solidFill>
            </a:endParaRPr>
          </a:p>
          <a:p>
            <a:endParaRPr lang="es-CO" b="1" dirty="0">
              <a:solidFill>
                <a:schemeClr val="tx1"/>
              </a:solidFill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707767F1-13B7-BFCF-C1CA-00A480477103}"/>
              </a:ext>
            </a:extLst>
          </p:cNvPr>
          <p:cNvSpPr/>
          <p:nvPr/>
        </p:nvSpPr>
        <p:spPr>
          <a:xfrm>
            <a:off x="0" y="0"/>
            <a:ext cx="12192000" cy="12315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s-MX" sz="2400" b="1" i="0" dirty="0">
                <a:solidFill>
                  <a:srgbClr val="2C3E50"/>
                </a:solidFill>
                <a:effectLst/>
                <a:latin typeface="+mj-lt"/>
              </a:rPr>
              <a:t>El Taller de la Familia</a:t>
            </a:r>
          </a:p>
          <a:p>
            <a:pPr algn="ctr">
              <a:buNone/>
            </a:pPr>
            <a:r>
              <a:rPr lang="es-MX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Para construir el hogar</a:t>
            </a:r>
            <a:endParaRPr lang="es-MX" i="0" dirty="0">
              <a:solidFill>
                <a:schemeClr val="bg1">
                  <a:lumMod val="50000"/>
                </a:schemeClr>
              </a:solidFill>
              <a:effectLst/>
              <a:latin typeface="+mj-lt"/>
            </a:endParaRPr>
          </a:p>
        </p:txBody>
      </p:sp>
      <p:pic>
        <p:nvPicPr>
          <p:cNvPr id="6" name="Imagen 5" descr="Una torre con un reloj en lo alto de una casa&#10;&#10;El contenido generado por IA puede ser incorrecto.">
            <a:extLst>
              <a:ext uri="{FF2B5EF4-FFF2-40B4-BE49-F238E27FC236}">
                <a16:creationId xmlns:a16="http://schemas.microsoft.com/office/drawing/2014/main" id="{C78AAC19-188A-0CDB-1E5E-36727AEB3C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26" y="225502"/>
            <a:ext cx="1216976" cy="8113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3" descr="Logotipo&#10;&#10;Descripción generada automáticamente">
            <a:extLst>
              <a:ext uri="{FF2B5EF4-FFF2-40B4-BE49-F238E27FC236}">
                <a16:creationId xmlns:a16="http://schemas.microsoft.com/office/drawing/2014/main" id="{ADC6C792-570D-197C-0FB6-95A9360F16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891" y="5864498"/>
            <a:ext cx="896217" cy="900096"/>
          </a:xfrm>
          <a:prstGeom prst="rect">
            <a:avLst/>
          </a:prstGeom>
        </p:spPr>
      </p:pic>
      <p:sp>
        <p:nvSpPr>
          <p:cNvPr id="9" name="Diagrama de flujo: terminador 8">
            <a:extLst>
              <a:ext uri="{FF2B5EF4-FFF2-40B4-BE49-F238E27FC236}">
                <a16:creationId xmlns:a16="http://schemas.microsoft.com/office/drawing/2014/main" id="{A9C5C558-D3EA-E370-3BC5-AE691EEC5301}"/>
              </a:ext>
            </a:extLst>
          </p:cNvPr>
          <p:cNvSpPr/>
          <p:nvPr/>
        </p:nvSpPr>
        <p:spPr>
          <a:xfrm>
            <a:off x="5527084" y="1019551"/>
            <a:ext cx="1323882" cy="373626"/>
          </a:xfrm>
          <a:prstGeom prst="flowChartTerminator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>
                <a:latin typeface="+mj-lt"/>
              </a:rPr>
              <a:t>Tema #10</a:t>
            </a: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66C22347-C34E-FD07-4D85-0A7FB0CCA38B}"/>
              </a:ext>
            </a:extLst>
          </p:cNvPr>
          <p:cNvCxnSpPr/>
          <p:nvPr/>
        </p:nvCxnSpPr>
        <p:spPr>
          <a:xfrm>
            <a:off x="1477603" y="1871512"/>
            <a:ext cx="9252155" cy="0"/>
          </a:xfrm>
          <a:prstGeom prst="line">
            <a:avLst/>
          </a:prstGeom>
          <a:ln cmpd="thinThick"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3" name="CuadroTexto 12">
            <a:extLst>
              <a:ext uri="{FF2B5EF4-FFF2-40B4-BE49-F238E27FC236}">
                <a16:creationId xmlns:a16="http://schemas.microsoft.com/office/drawing/2014/main" id="{F41C500C-8244-49D8-FD54-5CFCE6887F93}"/>
              </a:ext>
            </a:extLst>
          </p:cNvPr>
          <p:cNvSpPr txBox="1"/>
          <p:nvPr/>
        </p:nvSpPr>
        <p:spPr>
          <a:xfrm>
            <a:off x="1477603" y="1488053"/>
            <a:ext cx="9252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rgbClr val="2C3E50"/>
                </a:solidFill>
                <a:latin typeface="+mj-lt"/>
              </a:rPr>
              <a:t>E</a:t>
            </a:r>
            <a:r>
              <a:rPr lang="es-CO" b="1" dirty="0">
                <a:solidFill>
                  <a:srgbClr val="2C3E50"/>
                </a:solidFill>
                <a:latin typeface="+mj-lt"/>
              </a:rPr>
              <a:t>SPIRITUALIDAD CONYUGAL</a:t>
            </a:r>
          </a:p>
        </p:txBody>
      </p:sp>
      <p:pic>
        <p:nvPicPr>
          <p:cNvPr id="3" name="Imagen 2" descr="Logotipo&#10;&#10;El contenido generado por IA puede ser incorrecto.">
            <a:extLst>
              <a:ext uri="{FF2B5EF4-FFF2-40B4-BE49-F238E27FC236}">
                <a16:creationId xmlns:a16="http://schemas.microsoft.com/office/drawing/2014/main" id="{9FB130AF-3F71-62BB-2843-582E950933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0" y="120135"/>
            <a:ext cx="1150374" cy="1046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2451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61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E120AC-4B75-6309-4084-F46F807312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B9BA434E-7226-2112-D47F-992E9BAC499F}"/>
              </a:ext>
            </a:extLst>
          </p:cNvPr>
          <p:cNvSpPr/>
          <p:nvPr/>
        </p:nvSpPr>
        <p:spPr>
          <a:xfrm>
            <a:off x="678425" y="1488053"/>
            <a:ext cx="10835148" cy="5400931"/>
          </a:xfrm>
          <a:prstGeom prst="roundRect">
            <a:avLst>
              <a:gd name="adj" fmla="val 6350"/>
            </a:avLst>
          </a:prstGeom>
          <a:gradFill>
            <a:gsLst>
              <a:gs pos="78000">
                <a:schemeClr val="bg1">
                  <a:lumMod val="95000"/>
                </a:schemeClr>
              </a:gs>
              <a:gs pos="9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</a:gsLst>
            <a:lin ang="5400000" scaled="1"/>
          </a:gradFill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r>
              <a:rPr lang="es-ES" b="1" dirty="0">
                <a:solidFill>
                  <a:schemeClr val="tx1"/>
                </a:solidFill>
              </a:rPr>
              <a:t>¿ COMO VIVIR LA ESPIRITUALIDAD CON TU PAREJA ? </a:t>
            </a:r>
            <a:r>
              <a:rPr lang="es-ES" dirty="0">
                <a:solidFill>
                  <a:schemeClr val="tx1"/>
                </a:solidFill>
              </a:rPr>
              <a:t>El secreto no está en hacer "cosas extraordinarias", sino en santificar lo cotidiano.</a:t>
            </a:r>
            <a:r>
              <a:rPr lang="es-ES" b="1" dirty="0">
                <a:solidFill>
                  <a:schemeClr val="tx1"/>
                </a:solidFill>
              </a:rPr>
              <a:t> </a:t>
            </a: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r>
              <a:rPr lang="es-ES" b="1" dirty="0">
                <a:solidFill>
                  <a:schemeClr val="tx1"/>
                </a:solidFill>
              </a:rPr>
              <a:t>Participación de la Eucaristía en familia/pareja: </a:t>
            </a:r>
            <a:r>
              <a:rPr lang="es-ES" dirty="0">
                <a:solidFill>
                  <a:schemeClr val="tx1"/>
                </a:solidFill>
              </a:rPr>
              <a:t>Jesús llama a la puerta de la familia, para compartir con ella la cena eucarística.</a:t>
            </a: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pPr marL="342900" indent="-342900">
              <a:buAutoNum type="arabicPeriod" startAt="2"/>
            </a:pPr>
            <a:r>
              <a:rPr lang="es-ES" b="1" dirty="0">
                <a:solidFill>
                  <a:schemeClr val="tx1"/>
                </a:solidFill>
              </a:rPr>
              <a:t>Comulgar Juntos: </a:t>
            </a:r>
            <a:r>
              <a:rPr lang="es-ES" dirty="0">
                <a:solidFill>
                  <a:schemeClr val="tx1"/>
                </a:solidFill>
              </a:rPr>
              <a:t>Los esposos pueden volver siempre a sellar la alianza pascual que los ha unido.</a:t>
            </a:r>
            <a:r>
              <a:rPr lang="es-ES" dirty="0"/>
              <a:t> </a:t>
            </a:r>
            <a:r>
              <a:rPr lang="es-ES" b="1" dirty="0">
                <a:solidFill>
                  <a:schemeClr val="tx1"/>
                </a:solidFill>
              </a:rPr>
              <a:t>Hechos 2,46</a:t>
            </a:r>
            <a:r>
              <a:rPr lang="es-ES" dirty="0">
                <a:solidFill>
                  <a:schemeClr val="tx1"/>
                </a:solidFill>
              </a:rPr>
              <a:t>: “Y</a:t>
            </a:r>
            <a:r>
              <a:rPr lang="es-ES" dirty="0"/>
              <a:t> </a:t>
            </a:r>
            <a:r>
              <a:rPr lang="es-ES" dirty="0">
                <a:solidFill>
                  <a:schemeClr val="tx1"/>
                </a:solidFill>
              </a:rPr>
              <a:t>perseverando unánimes cada día en el templo, y partiendo el pan en las casas, comían juntos con alegría y sencillez de corazón.”</a:t>
            </a:r>
          </a:p>
          <a:p>
            <a:endParaRPr lang="es-ES" b="1" dirty="0">
              <a:solidFill>
                <a:schemeClr val="tx1"/>
              </a:solidFill>
            </a:endParaRPr>
          </a:p>
          <a:p>
            <a:pPr marL="342900" indent="-342900">
              <a:buAutoNum type="arabicPeriod" startAt="3"/>
            </a:pPr>
            <a:r>
              <a:rPr lang="es-ES" b="1" dirty="0">
                <a:solidFill>
                  <a:schemeClr val="tx1"/>
                </a:solidFill>
              </a:rPr>
              <a:t>Oración en familia: </a:t>
            </a:r>
            <a:r>
              <a:rPr lang="es-ES" dirty="0">
                <a:solidFill>
                  <a:schemeClr val="tx1"/>
                </a:solidFill>
              </a:rPr>
              <a:t>Medio para expresar y fortalecer la fe pascual. Momento para el perdón y la reconciliación constante.</a:t>
            </a:r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endParaRPr lang="es-ES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endParaRPr lang="es-ES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endParaRPr lang="es-ES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endParaRPr lang="es-ES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r>
              <a:rPr lang="es-ES" dirty="0"/>
              <a:t>..</a:t>
            </a:r>
          </a:p>
          <a:p>
            <a:pPr marL="285750" indent="-285750">
              <a:buFontTx/>
              <a:buChar char="-"/>
            </a:pPr>
            <a:endParaRPr lang="es-ES" dirty="0"/>
          </a:p>
          <a:p>
            <a:pPr marL="285750" indent="-285750">
              <a:buFontTx/>
              <a:buChar char="-"/>
            </a:pPr>
            <a:endParaRPr lang="es-ES" dirty="0">
              <a:solidFill>
                <a:schemeClr val="tx1"/>
              </a:solidFill>
            </a:endParaRPr>
          </a:p>
          <a:p>
            <a:endParaRPr lang="es-ES" dirty="0">
              <a:solidFill>
                <a:schemeClr val="tx1"/>
              </a:solidFill>
            </a:endParaRPr>
          </a:p>
          <a:p>
            <a:endParaRPr lang="es-ES" dirty="0">
              <a:solidFill>
                <a:schemeClr val="tx1"/>
              </a:solidFill>
            </a:endParaRPr>
          </a:p>
          <a:p>
            <a:endParaRPr lang="es-CO" b="1" dirty="0">
              <a:solidFill>
                <a:schemeClr val="tx1"/>
              </a:solidFill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C607D04D-F4A2-5CBC-0608-6224E917CAB1}"/>
              </a:ext>
            </a:extLst>
          </p:cNvPr>
          <p:cNvSpPr/>
          <p:nvPr/>
        </p:nvSpPr>
        <p:spPr>
          <a:xfrm>
            <a:off x="0" y="0"/>
            <a:ext cx="12192000" cy="12315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s-MX" sz="2400" b="1" i="0" dirty="0">
                <a:solidFill>
                  <a:srgbClr val="2C3E50"/>
                </a:solidFill>
                <a:effectLst/>
                <a:latin typeface="+mj-lt"/>
              </a:rPr>
              <a:t>El Taller de la Familia</a:t>
            </a:r>
          </a:p>
          <a:p>
            <a:pPr algn="ctr">
              <a:buNone/>
            </a:pPr>
            <a:r>
              <a:rPr lang="es-MX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Para construir el hogar</a:t>
            </a:r>
            <a:endParaRPr lang="es-MX" i="0" dirty="0">
              <a:solidFill>
                <a:schemeClr val="bg1">
                  <a:lumMod val="50000"/>
                </a:schemeClr>
              </a:solidFill>
              <a:effectLst/>
              <a:latin typeface="+mj-lt"/>
            </a:endParaRPr>
          </a:p>
        </p:txBody>
      </p:sp>
      <p:pic>
        <p:nvPicPr>
          <p:cNvPr id="6" name="Imagen 5" descr="Una torre con un reloj en lo alto de una casa&#10;&#10;El contenido generado por IA puede ser incorrecto.">
            <a:extLst>
              <a:ext uri="{FF2B5EF4-FFF2-40B4-BE49-F238E27FC236}">
                <a16:creationId xmlns:a16="http://schemas.microsoft.com/office/drawing/2014/main" id="{9D607BD4-923B-73FE-8A1B-8595884511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26" y="225502"/>
            <a:ext cx="1216976" cy="8113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3" descr="Logotipo&#10;&#10;Descripción generada automáticamente">
            <a:extLst>
              <a:ext uri="{FF2B5EF4-FFF2-40B4-BE49-F238E27FC236}">
                <a16:creationId xmlns:a16="http://schemas.microsoft.com/office/drawing/2014/main" id="{4EC724D0-C458-DFC2-5BA9-89D20333AF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891" y="5864498"/>
            <a:ext cx="896217" cy="900096"/>
          </a:xfrm>
          <a:prstGeom prst="rect">
            <a:avLst/>
          </a:prstGeom>
        </p:spPr>
      </p:pic>
      <p:sp>
        <p:nvSpPr>
          <p:cNvPr id="9" name="Diagrama de flujo: terminador 8">
            <a:extLst>
              <a:ext uri="{FF2B5EF4-FFF2-40B4-BE49-F238E27FC236}">
                <a16:creationId xmlns:a16="http://schemas.microsoft.com/office/drawing/2014/main" id="{A6D8F513-C6AB-FD1D-2333-681FBF5DF08C}"/>
              </a:ext>
            </a:extLst>
          </p:cNvPr>
          <p:cNvSpPr/>
          <p:nvPr/>
        </p:nvSpPr>
        <p:spPr>
          <a:xfrm>
            <a:off x="5527084" y="1019551"/>
            <a:ext cx="1323882" cy="373626"/>
          </a:xfrm>
          <a:prstGeom prst="flowChartTerminator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>
                <a:latin typeface="+mj-lt"/>
              </a:rPr>
              <a:t>Tema #10</a:t>
            </a: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B20FB239-5FF5-A505-DA78-E2AE4C7D7C69}"/>
              </a:ext>
            </a:extLst>
          </p:cNvPr>
          <p:cNvCxnSpPr/>
          <p:nvPr/>
        </p:nvCxnSpPr>
        <p:spPr>
          <a:xfrm>
            <a:off x="1477603" y="1871512"/>
            <a:ext cx="9252155" cy="0"/>
          </a:xfrm>
          <a:prstGeom prst="line">
            <a:avLst/>
          </a:prstGeom>
          <a:ln cmpd="thinThick"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3" name="CuadroTexto 12">
            <a:extLst>
              <a:ext uri="{FF2B5EF4-FFF2-40B4-BE49-F238E27FC236}">
                <a16:creationId xmlns:a16="http://schemas.microsoft.com/office/drawing/2014/main" id="{F8403AD5-F669-9F91-00E1-35B6B668C345}"/>
              </a:ext>
            </a:extLst>
          </p:cNvPr>
          <p:cNvSpPr txBox="1"/>
          <p:nvPr/>
        </p:nvSpPr>
        <p:spPr>
          <a:xfrm>
            <a:off x="1477603" y="1488053"/>
            <a:ext cx="9252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rgbClr val="2C3E50"/>
                </a:solidFill>
                <a:latin typeface="+mj-lt"/>
              </a:rPr>
              <a:t>E</a:t>
            </a:r>
            <a:r>
              <a:rPr lang="es-CO" b="1" dirty="0">
                <a:solidFill>
                  <a:srgbClr val="2C3E50"/>
                </a:solidFill>
                <a:latin typeface="+mj-lt"/>
              </a:rPr>
              <a:t>SPIRITUALIDAD CONYUGAL</a:t>
            </a:r>
          </a:p>
        </p:txBody>
      </p:sp>
      <p:pic>
        <p:nvPicPr>
          <p:cNvPr id="3" name="Imagen 2" descr="Logotipo&#10;&#10;El contenido generado por IA puede ser incorrecto.">
            <a:extLst>
              <a:ext uri="{FF2B5EF4-FFF2-40B4-BE49-F238E27FC236}">
                <a16:creationId xmlns:a16="http://schemas.microsoft.com/office/drawing/2014/main" id="{EA4012FE-4FCB-A7EA-E0B6-C36338DFA0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0" y="120135"/>
            <a:ext cx="1150374" cy="1046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2630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61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038F53-9ADB-FE7F-A954-66E6CE475D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01F5AE51-DAB8-0F6C-0262-B09C2816F7E2}"/>
              </a:ext>
            </a:extLst>
          </p:cNvPr>
          <p:cNvSpPr/>
          <p:nvPr/>
        </p:nvSpPr>
        <p:spPr>
          <a:xfrm>
            <a:off x="678425" y="1488053"/>
            <a:ext cx="10835148" cy="5400931"/>
          </a:xfrm>
          <a:prstGeom prst="roundRect">
            <a:avLst>
              <a:gd name="adj" fmla="val 6350"/>
            </a:avLst>
          </a:prstGeom>
          <a:gradFill>
            <a:gsLst>
              <a:gs pos="78000">
                <a:schemeClr val="bg1">
                  <a:lumMod val="95000"/>
                </a:schemeClr>
              </a:gs>
              <a:gs pos="9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</a:gsLst>
            <a:lin ang="5400000" scaled="1"/>
          </a:gradFill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pPr marL="342900" indent="-342900">
              <a:buAutoNum type="arabicPeriod" startAt="4"/>
            </a:pPr>
            <a:endParaRPr lang="es-ES" b="1" dirty="0">
              <a:solidFill>
                <a:schemeClr val="tx1"/>
              </a:solidFill>
            </a:endParaRPr>
          </a:p>
          <a:p>
            <a:pPr marL="342900" indent="-342900">
              <a:buAutoNum type="arabicPeriod" startAt="4"/>
            </a:pPr>
            <a:endParaRPr lang="es-ES" b="1" dirty="0">
              <a:solidFill>
                <a:schemeClr val="tx1"/>
              </a:solidFill>
            </a:endParaRPr>
          </a:p>
          <a:p>
            <a:pPr marL="342900" indent="-342900">
              <a:buAutoNum type="arabicPeriod" startAt="4"/>
            </a:pPr>
            <a:endParaRPr lang="es-ES" b="1" dirty="0">
              <a:solidFill>
                <a:schemeClr val="tx1"/>
              </a:solidFill>
            </a:endParaRPr>
          </a:p>
          <a:p>
            <a:pPr marL="342900" indent="-342900">
              <a:buAutoNum type="arabicPeriod" startAt="4"/>
            </a:pPr>
            <a:endParaRPr lang="es-ES" b="1" dirty="0">
              <a:solidFill>
                <a:schemeClr val="tx1"/>
              </a:solidFill>
            </a:endParaRPr>
          </a:p>
          <a:p>
            <a:pPr marL="342900" indent="-342900">
              <a:buAutoNum type="arabicPeriod" startAt="4"/>
            </a:pPr>
            <a:endParaRPr lang="es-ES" b="1" dirty="0">
              <a:solidFill>
                <a:schemeClr val="tx1"/>
              </a:solidFill>
            </a:endParaRPr>
          </a:p>
          <a:p>
            <a:pPr marL="342900" indent="-342900">
              <a:buAutoNum type="arabicPeriod" startAt="4"/>
            </a:pPr>
            <a:endParaRPr lang="es-ES" b="1" dirty="0">
              <a:solidFill>
                <a:schemeClr val="tx1"/>
              </a:solidFill>
            </a:endParaRPr>
          </a:p>
          <a:p>
            <a:endParaRPr lang="es-CO" dirty="0">
              <a:solidFill>
                <a:schemeClr val="tx1"/>
              </a:solidFill>
            </a:endParaRPr>
          </a:p>
          <a:p>
            <a:endParaRPr lang="es-CO" dirty="0">
              <a:solidFill>
                <a:schemeClr val="tx1"/>
              </a:solidFill>
            </a:endParaRPr>
          </a:p>
          <a:p>
            <a:endParaRPr lang="es-CO" dirty="0">
              <a:solidFill>
                <a:schemeClr val="tx1"/>
              </a:solidFill>
            </a:endParaRPr>
          </a:p>
          <a:p>
            <a:endParaRPr lang="es-CO" dirty="0">
              <a:solidFill>
                <a:schemeClr val="tx1"/>
              </a:solidFill>
            </a:endParaRPr>
          </a:p>
          <a:p>
            <a:r>
              <a:rPr lang="es-CO" dirty="0">
                <a:solidFill>
                  <a:schemeClr val="tx1"/>
                </a:solidFill>
              </a:rPr>
              <a:t> </a:t>
            </a:r>
          </a:p>
          <a:p>
            <a:endParaRPr lang="es-CO" dirty="0">
              <a:solidFill>
                <a:schemeClr val="tx1"/>
              </a:solidFill>
            </a:endParaRPr>
          </a:p>
          <a:p>
            <a:endParaRPr lang="es-CO" dirty="0">
              <a:solidFill>
                <a:schemeClr val="tx1"/>
              </a:solidFill>
            </a:endParaRPr>
          </a:p>
          <a:p>
            <a:r>
              <a:rPr lang="es-CO" dirty="0">
                <a:solidFill>
                  <a:schemeClr val="tx1"/>
                </a:solidFill>
              </a:rPr>
              <a:t>Esto les digo: Si dos de ustedes se ponen de acuerdo aquí en la Tierra para pedir algo en oración, mi        Padre aquí en el cielo se lo dará. Porque donde dos o tres se reúnen en mi nombre, allí estoy yo en medio de ellos. </a:t>
            </a:r>
            <a:r>
              <a:rPr lang="es-ES" b="1" dirty="0">
                <a:solidFill>
                  <a:schemeClr val="tx1"/>
                </a:solidFill>
              </a:rPr>
              <a:t>Mateo 18, (19-20)</a:t>
            </a:r>
          </a:p>
          <a:p>
            <a:endParaRPr lang="es-CO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pPr marL="342900" indent="-342900">
              <a:buAutoNum type="arabicPeriod" startAt="4"/>
            </a:pPr>
            <a:endParaRPr lang="es-ES" b="1" dirty="0">
              <a:solidFill>
                <a:schemeClr val="tx1"/>
              </a:solidFill>
            </a:endParaRPr>
          </a:p>
          <a:p>
            <a:pPr marL="342900" indent="-342900">
              <a:buAutoNum type="arabicPeriod" startAt="4"/>
            </a:pPr>
            <a:endParaRPr lang="es-ES" b="1" dirty="0">
              <a:solidFill>
                <a:schemeClr val="tx1"/>
              </a:solidFill>
            </a:endParaRPr>
          </a:p>
          <a:p>
            <a:pPr marL="342900" indent="-342900">
              <a:buAutoNum type="arabicPeriod" startAt="4"/>
            </a:pPr>
            <a:endParaRPr lang="es-ES" b="1" dirty="0">
              <a:solidFill>
                <a:schemeClr val="tx1"/>
              </a:solidFill>
            </a:endParaRPr>
          </a:p>
          <a:p>
            <a:pPr marL="342900" indent="-342900">
              <a:buAutoNum type="arabicPeriod" startAt="4"/>
            </a:pPr>
            <a:endParaRPr lang="es-ES" b="1" dirty="0">
              <a:solidFill>
                <a:schemeClr val="tx1"/>
              </a:solidFill>
            </a:endParaRPr>
          </a:p>
          <a:p>
            <a:pPr marL="342900" indent="-342900">
              <a:buAutoNum type="arabicPeriod" startAt="4"/>
            </a:pPr>
            <a:endParaRPr lang="es-ES" b="1" dirty="0">
              <a:solidFill>
                <a:schemeClr val="tx1"/>
              </a:solidFill>
            </a:endParaRPr>
          </a:p>
          <a:p>
            <a:pPr marL="342900" indent="-342900">
              <a:buAutoNum type="arabicPeriod" startAt="4"/>
            </a:pPr>
            <a:endParaRPr lang="es-ES" b="1" dirty="0">
              <a:solidFill>
                <a:schemeClr val="tx1"/>
              </a:solidFill>
            </a:endParaRPr>
          </a:p>
          <a:p>
            <a:pPr marL="342900" indent="-342900">
              <a:buFontTx/>
              <a:buAutoNum type="arabicPeriod" startAt="4"/>
            </a:pPr>
            <a:r>
              <a:rPr lang="es-ES" b="1" dirty="0">
                <a:solidFill>
                  <a:schemeClr val="tx1"/>
                </a:solidFill>
              </a:rPr>
              <a:t>Servicio: </a:t>
            </a:r>
            <a:r>
              <a:rPr lang="es-CO" dirty="0">
                <a:solidFill>
                  <a:schemeClr val="tx1"/>
                </a:solidFill>
              </a:rPr>
              <a:t> En esta comunión de amor, los esposos se ayudan mutuamente en el aprendizaje del don de sí y en la búsqueda de la salvación junto con su cónyuge, para caminar juntos toda la vida, comprometidos al servicio de nuestros hermanos, en la familia, en el trabajo, en la iglesia y en la sociedad, como signo de su Amor.</a:t>
            </a:r>
          </a:p>
          <a:p>
            <a:pPr marL="342900" indent="-342900">
              <a:buAutoNum type="arabicPeriod" startAt="4"/>
            </a:pPr>
            <a:endParaRPr lang="es-ES" dirty="0">
              <a:solidFill>
                <a:schemeClr val="tx1"/>
              </a:solidFill>
            </a:endParaRPr>
          </a:p>
          <a:p>
            <a:endParaRPr lang="es-ES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dirty="0">
              <a:solidFill>
                <a:schemeClr val="tx1"/>
              </a:solidFill>
            </a:endParaRPr>
          </a:p>
          <a:p>
            <a:endParaRPr lang="es-ES" dirty="0">
              <a:solidFill>
                <a:schemeClr val="tx1"/>
              </a:solidFill>
            </a:endParaRPr>
          </a:p>
          <a:p>
            <a:endParaRPr lang="es-ES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endParaRPr lang="es-ES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endParaRPr lang="es-ES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endParaRPr lang="es-ES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endParaRPr lang="es-ES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r>
              <a:rPr lang="es-ES" dirty="0"/>
              <a:t>..</a:t>
            </a:r>
          </a:p>
          <a:p>
            <a:pPr marL="285750" indent="-285750">
              <a:buFontTx/>
              <a:buChar char="-"/>
            </a:pPr>
            <a:endParaRPr lang="es-ES" dirty="0"/>
          </a:p>
          <a:p>
            <a:pPr marL="285750" indent="-285750">
              <a:buFontTx/>
              <a:buChar char="-"/>
            </a:pPr>
            <a:endParaRPr lang="es-ES" dirty="0">
              <a:solidFill>
                <a:schemeClr val="tx1"/>
              </a:solidFill>
            </a:endParaRPr>
          </a:p>
          <a:p>
            <a:endParaRPr lang="es-ES" dirty="0">
              <a:solidFill>
                <a:schemeClr val="tx1"/>
              </a:solidFill>
            </a:endParaRPr>
          </a:p>
          <a:p>
            <a:endParaRPr lang="es-ES" dirty="0">
              <a:solidFill>
                <a:schemeClr val="tx1"/>
              </a:solidFill>
            </a:endParaRPr>
          </a:p>
          <a:p>
            <a:endParaRPr lang="es-CO" b="1" dirty="0">
              <a:solidFill>
                <a:schemeClr val="tx1"/>
              </a:solidFill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5B370BC4-7A38-2BFE-D9EC-1D7CC4186EE2}"/>
              </a:ext>
            </a:extLst>
          </p:cNvPr>
          <p:cNvSpPr/>
          <p:nvPr/>
        </p:nvSpPr>
        <p:spPr>
          <a:xfrm>
            <a:off x="0" y="0"/>
            <a:ext cx="12192000" cy="12315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s-MX" sz="2400" b="1" i="0" dirty="0">
                <a:solidFill>
                  <a:srgbClr val="2C3E50"/>
                </a:solidFill>
                <a:effectLst/>
                <a:latin typeface="+mj-lt"/>
              </a:rPr>
              <a:t>El Taller de la Familia</a:t>
            </a:r>
          </a:p>
          <a:p>
            <a:pPr algn="ctr">
              <a:buNone/>
            </a:pPr>
            <a:r>
              <a:rPr lang="es-MX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Para construir el hogar</a:t>
            </a:r>
            <a:endParaRPr lang="es-MX" i="0" dirty="0">
              <a:solidFill>
                <a:schemeClr val="bg1">
                  <a:lumMod val="50000"/>
                </a:schemeClr>
              </a:solidFill>
              <a:effectLst/>
              <a:latin typeface="+mj-lt"/>
            </a:endParaRPr>
          </a:p>
        </p:txBody>
      </p:sp>
      <p:pic>
        <p:nvPicPr>
          <p:cNvPr id="6" name="Imagen 5" descr="Una torre con un reloj en lo alto de una casa&#10;&#10;El contenido generado por IA puede ser incorrecto.">
            <a:extLst>
              <a:ext uri="{FF2B5EF4-FFF2-40B4-BE49-F238E27FC236}">
                <a16:creationId xmlns:a16="http://schemas.microsoft.com/office/drawing/2014/main" id="{1CF0D5AD-B9C4-3A6C-318A-A9FC1CC958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26" y="225502"/>
            <a:ext cx="1216976" cy="8113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3" descr="Logotipo&#10;&#10;Descripción generada automáticamente">
            <a:extLst>
              <a:ext uri="{FF2B5EF4-FFF2-40B4-BE49-F238E27FC236}">
                <a16:creationId xmlns:a16="http://schemas.microsoft.com/office/drawing/2014/main" id="{A495AA95-6995-AF28-33A2-C82F6A4132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891" y="5864498"/>
            <a:ext cx="896217" cy="900096"/>
          </a:xfrm>
          <a:prstGeom prst="rect">
            <a:avLst/>
          </a:prstGeom>
        </p:spPr>
      </p:pic>
      <p:sp>
        <p:nvSpPr>
          <p:cNvPr id="9" name="Diagrama de flujo: terminador 8">
            <a:extLst>
              <a:ext uri="{FF2B5EF4-FFF2-40B4-BE49-F238E27FC236}">
                <a16:creationId xmlns:a16="http://schemas.microsoft.com/office/drawing/2014/main" id="{B01F3B7D-01D0-40CC-AB48-6A7955D22DFD}"/>
              </a:ext>
            </a:extLst>
          </p:cNvPr>
          <p:cNvSpPr/>
          <p:nvPr/>
        </p:nvSpPr>
        <p:spPr>
          <a:xfrm>
            <a:off x="5527084" y="1019551"/>
            <a:ext cx="1323882" cy="373626"/>
          </a:xfrm>
          <a:prstGeom prst="flowChartTerminator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>
                <a:latin typeface="+mj-lt"/>
              </a:rPr>
              <a:t>Tema #10</a:t>
            </a: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EAC947D6-44BB-D603-CDC0-10F63D8DB370}"/>
              </a:ext>
            </a:extLst>
          </p:cNvPr>
          <p:cNvCxnSpPr/>
          <p:nvPr/>
        </p:nvCxnSpPr>
        <p:spPr>
          <a:xfrm>
            <a:off x="1477603" y="1871512"/>
            <a:ext cx="9252155" cy="0"/>
          </a:xfrm>
          <a:prstGeom prst="line">
            <a:avLst/>
          </a:prstGeom>
          <a:ln cmpd="thinThick"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3" name="CuadroTexto 12">
            <a:extLst>
              <a:ext uri="{FF2B5EF4-FFF2-40B4-BE49-F238E27FC236}">
                <a16:creationId xmlns:a16="http://schemas.microsoft.com/office/drawing/2014/main" id="{11FE31D2-A74C-CCFB-CCE8-189058DE738E}"/>
              </a:ext>
            </a:extLst>
          </p:cNvPr>
          <p:cNvSpPr txBox="1"/>
          <p:nvPr/>
        </p:nvSpPr>
        <p:spPr>
          <a:xfrm>
            <a:off x="1477603" y="1488053"/>
            <a:ext cx="9252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rgbClr val="2C3E50"/>
                </a:solidFill>
                <a:latin typeface="+mj-lt"/>
              </a:rPr>
              <a:t>E</a:t>
            </a:r>
            <a:r>
              <a:rPr lang="es-CO" b="1" dirty="0">
                <a:solidFill>
                  <a:srgbClr val="2C3E50"/>
                </a:solidFill>
                <a:latin typeface="+mj-lt"/>
              </a:rPr>
              <a:t>SPIRITUALIDAD CONYUGAL</a:t>
            </a:r>
          </a:p>
        </p:txBody>
      </p:sp>
      <p:pic>
        <p:nvPicPr>
          <p:cNvPr id="3" name="Imagen 2" descr="Logotipo&#10;&#10;El contenido generado por IA puede ser incorrecto.">
            <a:extLst>
              <a:ext uri="{FF2B5EF4-FFF2-40B4-BE49-F238E27FC236}">
                <a16:creationId xmlns:a16="http://schemas.microsoft.com/office/drawing/2014/main" id="{AADD7F19-8973-B3E5-FE7A-3EDFD2CEA2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0" y="120135"/>
            <a:ext cx="1150374" cy="1046901"/>
          </a:xfrm>
          <a:prstGeom prst="rect">
            <a:avLst/>
          </a:prstGeom>
        </p:spPr>
      </p:pic>
      <p:pic>
        <p:nvPicPr>
          <p:cNvPr id="5" name="Imagen 4" descr="Un grupo de personas haciendo gestos con la cara de un niño&#10;&#10;El contenido generado por IA puede ser incorrecto.">
            <a:extLst>
              <a:ext uri="{FF2B5EF4-FFF2-40B4-BE49-F238E27FC236}">
                <a16:creationId xmlns:a16="http://schemas.microsoft.com/office/drawing/2014/main" id="{F6F22665-CA9B-1F6E-EC87-3E2EEBE85F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9902" y="2587006"/>
            <a:ext cx="3058246" cy="1977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9174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61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48F9E3-B45D-D967-D605-85273FD583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F9A0AE9B-8154-8347-67CC-4B4DFB53CEE2}"/>
              </a:ext>
            </a:extLst>
          </p:cNvPr>
          <p:cNvSpPr/>
          <p:nvPr/>
        </p:nvSpPr>
        <p:spPr>
          <a:xfrm>
            <a:off x="678425" y="1488053"/>
            <a:ext cx="10835148" cy="5400931"/>
          </a:xfrm>
          <a:prstGeom prst="roundRect">
            <a:avLst>
              <a:gd name="adj" fmla="val 6350"/>
            </a:avLst>
          </a:prstGeom>
          <a:gradFill>
            <a:gsLst>
              <a:gs pos="78000">
                <a:schemeClr val="bg1">
                  <a:lumMod val="95000"/>
                </a:schemeClr>
              </a:gs>
              <a:gs pos="9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</a:gsLst>
            <a:lin ang="5400000" scaled="1"/>
          </a:gradFill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pPr marL="342900" indent="-342900">
              <a:buAutoNum type="arabicPeriod" startAt="4"/>
            </a:pPr>
            <a:endParaRPr lang="es-ES" b="1" dirty="0">
              <a:solidFill>
                <a:schemeClr val="tx1"/>
              </a:solidFill>
            </a:endParaRPr>
          </a:p>
          <a:p>
            <a:pPr marL="342900" indent="-342900">
              <a:buAutoNum type="arabicPeriod" startAt="4"/>
            </a:pPr>
            <a:endParaRPr lang="es-ES" b="1" dirty="0">
              <a:solidFill>
                <a:schemeClr val="tx1"/>
              </a:solidFill>
            </a:endParaRPr>
          </a:p>
          <a:p>
            <a:pPr marL="342900" indent="-342900">
              <a:buAutoNum type="arabicPeriod" startAt="4"/>
            </a:pPr>
            <a:endParaRPr lang="es-ES" b="1" dirty="0">
              <a:solidFill>
                <a:schemeClr val="tx1"/>
              </a:solidFill>
            </a:endParaRPr>
          </a:p>
          <a:p>
            <a:pPr marL="342900" indent="-342900">
              <a:buAutoNum type="arabicPeriod" startAt="4"/>
            </a:pPr>
            <a:endParaRPr lang="es-ES" b="1" dirty="0">
              <a:solidFill>
                <a:schemeClr val="tx1"/>
              </a:solidFill>
            </a:endParaRPr>
          </a:p>
          <a:p>
            <a:pPr marL="342900" indent="-342900">
              <a:buAutoNum type="arabicPeriod" startAt="4"/>
            </a:pPr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pPr algn="ctr"/>
            <a:r>
              <a:rPr lang="es-ES" sz="3200" dirty="0">
                <a:solidFill>
                  <a:schemeClr val="tx1"/>
                </a:solidFill>
              </a:rPr>
              <a:t> </a:t>
            </a:r>
            <a:r>
              <a:rPr lang="es-ES" b="1" dirty="0" err="1">
                <a:solidFill>
                  <a:schemeClr val="tx1"/>
                </a:solidFill>
              </a:rPr>
              <a:t>Josue</a:t>
            </a:r>
            <a:r>
              <a:rPr lang="es-ES" b="1" dirty="0">
                <a:solidFill>
                  <a:schemeClr val="tx1"/>
                </a:solidFill>
              </a:rPr>
              <a:t> 24,15</a:t>
            </a:r>
            <a:r>
              <a:rPr lang="es-ES" dirty="0">
                <a:solidFill>
                  <a:schemeClr val="tx1"/>
                </a:solidFill>
              </a:rPr>
              <a:t> “Pero si no os parece bien servir al Señor, escogeos hoy a quién sirváis… pero yo y mi casa serviremos al Señor.”</a:t>
            </a:r>
            <a:endParaRPr lang="es-CO" dirty="0">
              <a:solidFill>
                <a:schemeClr val="tx1"/>
              </a:solidFill>
            </a:endParaRPr>
          </a:p>
          <a:p>
            <a:endParaRPr lang="es-CO" dirty="0">
              <a:solidFill>
                <a:schemeClr val="tx1"/>
              </a:solidFill>
            </a:endParaRPr>
          </a:p>
          <a:p>
            <a:endParaRPr lang="es-CO" dirty="0">
              <a:solidFill>
                <a:schemeClr val="tx1"/>
              </a:solidFill>
            </a:endParaRPr>
          </a:p>
          <a:p>
            <a:r>
              <a:rPr lang="es-CO" dirty="0">
                <a:solidFill>
                  <a:schemeClr val="tx1"/>
                </a:solidFill>
              </a:rPr>
              <a:t> </a:t>
            </a:r>
          </a:p>
          <a:p>
            <a:endParaRPr lang="es-ES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dirty="0">
              <a:solidFill>
                <a:schemeClr val="tx1"/>
              </a:solidFill>
            </a:endParaRPr>
          </a:p>
          <a:p>
            <a:endParaRPr lang="es-ES" dirty="0">
              <a:solidFill>
                <a:schemeClr val="tx1"/>
              </a:solidFill>
            </a:endParaRPr>
          </a:p>
          <a:p>
            <a:endParaRPr lang="es-ES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endParaRPr lang="es-ES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endParaRPr lang="es-ES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endParaRPr lang="es-ES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endParaRPr lang="es-ES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r>
              <a:rPr lang="es-ES" dirty="0"/>
              <a:t>..</a:t>
            </a:r>
          </a:p>
          <a:p>
            <a:pPr marL="285750" indent="-285750">
              <a:buFontTx/>
              <a:buChar char="-"/>
            </a:pPr>
            <a:endParaRPr lang="es-ES" dirty="0"/>
          </a:p>
          <a:p>
            <a:pPr marL="285750" indent="-285750">
              <a:buFontTx/>
              <a:buChar char="-"/>
            </a:pPr>
            <a:endParaRPr lang="es-ES" dirty="0">
              <a:solidFill>
                <a:schemeClr val="tx1"/>
              </a:solidFill>
            </a:endParaRPr>
          </a:p>
          <a:p>
            <a:endParaRPr lang="es-ES" dirty="0">
              <a:solidFill>
                <a:schemeClr val="tx1"/>
              </a:solidFill>
            </a:endParaRPr>
          </a:p>
          <a:p>
            <a:endParaRPr lang="es-ES" dirty="0">
              <a:solidFill>
                <a:schemeClr val="tx1"/>
              </a:solidFill>
            </a:endParaRPr>
          </a:p>
          <a:p>
            <a:endParaRPr lang="es-CO" b="1" dirty="0">
              <a:solidFill>
                <a:schemeClr val="tx1"/>
              </a:solidFill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71CF6B0B-A508-5C53-3D99-33A8AA5F203A}"/>
              </a:ext>
            </a:extLst>
          </p:cNvPr>
          <p:cNvSpPr/>
          <p:nvPr/>
        </p:nvSpPr>
        <p:spPr>
          <a:xfrm>
            <a:off x="0" y="0"/>
            <a:ext cx="12192000" cy="12315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s-MX" sz="2400" b="1" i="0" dirty="0">
                <a:solidFill>
                  <a:srgbClr val="2C3E50"/>
                </a:solidFill>
                <a:effectLst/>
                <a:latin typeface="+mj-lt"/>
              </a:rPr>
              <a:t>El Taller de la Familia</a:t>
            </a:r>
          </a:p>
          <a:p>
            <a:pPr algn="ctr">
              <a:buNone/>
            </a:pPr>
            <a:r>
              <a:rPr lang="es-MX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Para construir el hogar</a:t>
            </a:r>
            <a:endParaRPr lang="es-MX" i="0" dirty="0">
              <a:solidFill>
                <a:schemeClr val="bg1">
                  <a:lumMod val="50000"/>
                </a:schemeClr>
              </a:solidFill>
              <a:effectLst/>
              <a:latin typeface="+mj-lt"/>
            </a:endParaRPr>
          </a:p>
        </p:txBody>
      </p:sp>
      <p:pic>
        <p:nvPicPr>
          <p:cNvPr id="6" name="Imagen 5" descr="Una torre con un reloj en lo alto de una casa&#10;&#10;El contenido generado por IA puede ser incorrecto.">
            <a:extLst>
              <a:ext uri="{FF2B5EF4-FFF2-40B4-BE49-F238E27FC236}">
                <a16:creationId xmlns:a16="http://schemas.microsoft.com/office/drawing/2014/main" id="{7EA2DC4C-9564-7DA6-2F12-BE4BEB5B77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26" y="225502"/>
            <a:ext cx="1216976" cy="8113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3" descr="Logotipo&#10;&#10;Descripción generada automáticamente">
            <a:extLst>
              <a:ext uri="{FF2B5EF4-FFF2-40B4-BE49-F238E27FC236}">
                <a16:creationId xmlns:a16="http://schemas.microsoft.com/office/drawing/2014/main" id="{3DFECAAE-7FDC-54A0-B507-35A30DB0CF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891" y="5864498"/>
            <a:ext cx="896217" cy="900096"/>
          </a:xfrm>
          <a:prstGeom prst="rect">
            <a:avLst/>
          </a:prstGeom>
        </p:spPr>
      </p:pic>
      <p:sp>
        <p:nvSpPr>
          <p:cNvPr id="9" name="Diagrama de flujo: terminador 8">
            <a:extLst>
              <a:ext uri="{FF2B5EF4-FFF2-40B4-BE49-F238E27FC236}">
                <a16:creationId xmlns:a16="http://schemas.microsoft.com/office/drawing/2014/main" id="{23DE0272-0619-DDCF-8FB8-F35574F79D91}"/>
              </a:ext>
            </a:extLst>
          </p:cNvPr>
          <p:cNvSpPr/>
          <p:nvPr/>
        </p:nvSpPr>
        <p:spPr>
          <a:xfrm>
            <a:off x="5527084" y="1019551"/>
            <a:ext cx="1323882" cy="373626"/>
          </a:xfrm>
          <a:prstGeom prst="flowChartTerminator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>
                <a:latin typeface="+mj-lt"/>
              </a:rPr>
              <a:t>Tema #10</a:t>
            </a: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D3F43FD3-AEE0-6167-9A16-F2EC06A7D92B}"/>
              </a:ext>
            </a:extLst>
          </p:cNvPr>
          <p:cNvCxnSpPr/>
          <p:nvPr/>
        </p:nvCxnSpPr>
        <p:spPr>
          <a:xfrm>
            <a:off x="1477603" y="1871512"/>
            <a:ext cx="9252155" cy="0"/>
          </a:xfrm>
          <a:prstGeom prst="line">
            <a:avLst/>
          </a:prstGeom>
          <a:ln cmpd="thinThick"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687B833-218D-DE60-EB86-6BC5B17BF374}"/>
              </a:ext>
            </a:extLst>
          </p:cNvPr>
          <p:cNvSpPr txBox="1"/>
          <p:nvPr/>
        </p:nvSpPr>
        <p:spPr>
          <a:xfrm>
            <a:off x="1477603" y="1488053"/>
            <a:ext cx="9252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rgbClr val="2C3E50"/>
                </a:solidFill>
                <a:latin typeface="+mj-lt"/>
              </a:rPr>
              <a:t>E</a:t>
            </a:r>
            <a:r>
              <a:rPr lang="es-CO" b="1" dirty="0">
                <a:solidFill>
                  <a:srgbClr val="2C3E50"/>
                </a:solidFill>
                <a:latin typeface="+mj-lt"/>
              </a:rPr>
              <a:t>SPIRITUALIDAD CONYUGAL</a:t>
            </a:r>
          </a:p>
        </p:txBody>
      </p:sp>
      <p:pic>
        <p:nvPicPr>
          <p:cNvPr id="3" name="Imagen 2" descr="Logotipo&#10;&#10;El contenido generado por IA puede ser incorrecto.">
            <a:extLst>
              <a:ext uri="{FF2B5EF4-FFF2-40B4-BE49-F238E27FC236}">
                <a16:creationId xmlns:a16="http://schemas.microsoft.com/office/drawing/2014/main" id="{5A5D573C-EFA8-B3F6-7A23-9B3A3D67F4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0" y="120135"/>
            <a:ext cx="1150374" cy="104690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F03AB38-2BF6-EBAC-9B5A-5FEC2C1C90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2981" y="3109788"/>
            <a:ext cx="2906037" cy="2479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9539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E98374-D77B-25CD-3855-6AB9445659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46B7A196-0B7A-4BF0-D849-1C613B4C23F7}"/>
              </a:ext>
            </a:extLst>
          </p:cNvPr>
          <p:cNvSpPr/>
          <p:nvPr/>
        </p:nvSpPr>
        <p:spPr>
          <a:xfrm>
            <a:off x="678425" y="1457069"/>
            <a:ext cx="10835148" cy="5400931"/>
          </a:xfrm>
          <a:prstGeom prst="roundRect">
            <a:avLst>
              <a:gd name="adj" fmla="val 6350"/>
            </a:avLst>
          </a:prstGeom>
          <a:gradFill>
            <a:gsLst>
              <a:gs pos="78000">
                <a:schemeClr val="bg1">
                  <a:lumMod val="95000"/>
                </a:schemeClr>
              </a:gs>
              <a:gs pos="9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</a:gsLst>
            <a:lin ang="5400000" scaled="1"/>
          </a:gradFill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pPr marL="342900" indent="-342900">
              <a:buAutoNum type="arabicPeriod" startAt="4"/>
            </a:pPr>
            <a:endParaRPr lang="es-ES" b="1" dirty="0">
              <a:solidFill>
                <a:schemeClr val="tx1"/>
              </a:solidFill>
            </a:endParaRPr>
          </a:p>
          <a:p>
            <a:pPr marL="342900" indent="-342900">
              <a:buAutoNum type="arabicPeriod" startAt="4"/>
            </a:pPr>
            <a:endParaRPr lang="es-ES" b="1" dirty="0">
              <a:solidFill>
                <a:schemeClr val="tx1"/>
              </a:solidFill>
            </a:endParaRPr>
          </a:p>
          <a:p>
            <a:pPr marL="342900" indent="-342900">
              <a:buAutoNum type="arabicPeriod" startAt="4"/>
            </a:pPr>
            <a:endParaRPr lang="es-ES" b="1" dirty="0">
              <a:solidFill>
                <a:schemeClr val="tx1"/>
              </a:solidFill>
            </a:endParaRPr>
          </a:p>
          <a:p>
            <a:pPr marL="342900" indent="-342900">
              <a:buAutoNum type="arabicPeriod" startAt="4"/>
            </a:pPr>
            <a:endParaRPr lang="es-ES" b="1" dirty="0">
              <a:solidFill>
                <a:schemeClr val="tx1"/>
              </a:solidFill>
            </a:endParaRPr>
          </a:p>
          <a:p>
            <a:pPr marL="342900" indent="-342900">
              <a:buAutoNum type="arabicPeriod" startAt="4"/>
            </a:pPr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pPr algn="ctr"/>
            <a:r>
              <a:rPr lang="es-ES" sz="3200" dirty="0">
                <a:solidFill>
                  <a:schemeClr val="tx1"/>
                </a:solidFill>
              </a:rPr>
              <a:t> </a:t>
            </a:r>
          </a:p>
          <a:p>
            <a:pPr algn="ctr"/>
            <a:endParaRPr lang="es-ES" sz="3200" b="1" dirty="0">
              <a:solidFill>
                <a:schemeClr val="tx1"/>
              </a:solidFill>
            </a:endParaRPr>
          </a:p>
          <a:p>
            <a:pPr algn="ctr"/>
            <a:endParaRPr lang="es-ES" sz="3200" b="1" dirty="0">
              <a:solidFill>
                <a:schemeClr val="tx1"/>
              </a:solidFill>
            </a:endParaRPr>
          </a:p>
          <a:p>
            <a:pPr algn="ctr"/>
            <a:endParaRPr lang="es-ES" sz="3200" b="1" dirty="0">
              <a:solidFill>
                <a:schemeClr val="tx1"/>
              </a:solidFill>
            </a:endParaRPr>
          </a:p>
          <a:p>
            <a:pPr algn="ctr"/>
            <a:endParaRPr lang="es-ES" sz="3200" b="1" dirty="0">
              <a:solidFill>
                <a:schemeClr val="tx1"/>
              </a:solidFill>
            </a:endParaRPr>
          </a:p>
          <a:p>
            <a:pPr algn="ctr"/>
            <a:r>
              <a:rPr lang="es-ES" sz="4400" b="1" dirty="0">
                <a:solidFill>
                  <a:schemeClr val="tx1"/>
                </a:solidFill>
              </a:rPr>
              <a:t>ACTIVIDAD EN PAREJA</a:t>
            </a:r>
          </a:p>
          <a:p>
            <a:pPr algn="ctr"/>
            <a:endParaRPr lang="es-ES" sz="4400" b="1" dirty="0">
              <a:solidFill>
                <a:schemeClr val="tx1"/>
              </a:solidFill>
            </a:endParaRPr>
          </a:p>
          <a:p>
            <a:pPr algn="ctr"/>
            <a:r>
              <a:rPr lang="es-ES" sz="2400" dirty="0">
                <a:solidFill>
                  <a:schemeClr val="tx1"/>
                </a:solidFill>
              </a:rPr>
              <a:t>“Construyendo nuestra espiritualidad conyugal”</a:t>
            </a:r>
            <a:endParaRPr lang="es-CO" sz="2400" dirty="0">
              <a:solidFill>
                <a:schemeClr val="tx1"/>
              </a:solidFill>
            </a:endParaRPr>
          </a:p>
          <a:p>
            <a:endParaRPr lang="es-CO" dirty="0">
              <a:solidFill>
                <a:schemeClr val="tx1"/>
              </a:solidFill>
            </a:endParaRPr>
          </a:p>
          <a:p>
            <a:endParaRPr lang="es-CO" dirty="0">
              <a:solidFill>
                <a:schemeClr val="tx1"/>
              </a:solidFill>
            </a:endParaRPr>
          </a:p>
          <a:p>
            <a:r>
              <a:rPr lang="es-CO" dirty="0">
                <a:solidFill>
                  <a:schemeClr val="tx1"/>
                </a:solidFill>
              </a:rPr>
              <a:t> </a:t>
            </a:r>
          </a:p>
          <a:p>
            <a:endParaRPr lang="es-ES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dirty="0">
              <a:solidFill>
                <a:schemeClr val="tx1"/>
              </a:solidFill>
            </a:endParaRPr>
          </a:p>
          <a:p>
            <a:endParaRPr lang="es-ES" dirty="0">
              <a:solidFill>
                <a:schemeClr val="tx1"/>
              </a:solidFill>
            </a:endParaRPr>
          </a:p>
          <a:p>
            <a:endParaRPr lang="es-ES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endParaRPr lang="es-ES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endParaRPr lang="es-ES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endParaRPr lang="es-ES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endParaRPr lang="es-ES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r>
              <a:rPr lang="es-ES" dirty="0"/>
              <a:t>..</a:t>
            </a:r>
          </a:p>
          <a:p>
            <a:pPr marL="285750" indent="-285750">
              <a:buFontTx/>
              <a:buChar char="-"/>
            </a:pPr>
            <a:endParaRPr lang="es-ES" dirty="0"/>
          </a:p>
          <a:p>
            <a:pPr marL="285750" indent="-285750">
              <a:buFontTx/>
              <a:buChar char="-"/>
            </a:pPr>
            <a:endParaRPr lang="es-ES" dirty="0">
              <a:solidFill>
                <a:schemeClr val="tx1"/>
              </a:solidFill>
            </a:endParaRPr>
          </a:p>
          <a:p>
            <a:endParaRPr lang="es-ES" dirty="0">
              <a:solidFill>
                <a:schemeClr val="tx1"/>
              </a:solidFill>
            </a:endParaRPr>
          </a:p>
          <a:p>
            <a:endParaRPr lang="es-ES" dirty="0">
              <a:solidFill>
                <a:schemeClr val="tx1"/>
              </a:solidFill>
            </a:endParaRPr>
          </a:p>
          <a:p>
            <a:endParaRPr lang="es-CO" b="1" dirty="0">
              <a:solidFill>
                <a:schemeClr val="tx1"/>
              </a:solidFill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245E4C80-EEA8-C37F-113D-8388ACE8CA0B}"/>
              </a:ext>
            </a:extLst>
          </p:cNvPr>
          <p:cNvSpPr/>
          <p:nvPr/>
        </p:nvSpPr>
        <p:spPr>
          <a:xfrm>
            <a:off x="0" y="0"/>
            <a:ext cx="12192000" cy="12315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s-MX" sz="2400" b="1" i="0" dirty="0">
                <a:solidFill>
                  <a:srgbClr val="2C3E50"/>
                </a:solidFill>
                <a:effectLst/>
                <a:latin typeface="+mj-lt"/>
              </a:rPr>
              <a:t>El Taller de la Familia</a:t>
            </a:r>
          </a:p>
          <a:p>
            <a:pPr algn="ctr">
              <a:buNone/>
            </a:pPr>
            <a:r>
              <a:rPr lang="es-MX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Para construir el hogar</a:t>
            </a:r>
            <a:endParaRPr lang="es-MX" i="0" dirty="0">
              <a:solidFill>
                <a:schemeClr val="bg1">
                  <a:lumMod val="50000"/>
                </a:schemeClr>
              </a:solidFill>
              <a:effectLst/>
              <a:latin typeface="+mj-lt"/>
            </a:endParaRPr>
          </a:p>
        </p:txBody>
      </p:sp>
      <p:pic>
        <p:nvPicPr>
          <p:cNvPr id="6" name="Imagen 5" descr="Una torre con un reloj en lo alto de una casa&#10;&#10;El contenido generado por IA puede ser incorrecto.">
            <a:extLst>
              <a:ext uri="{FF2B5EF4-FFF2-40B4-BE49-F238E27FC236}">
                <a16:creationId xmlns:a16="http://schemas.microsoft.com/office/drawing/2014/main" id="{43AFEDF6-A09F-FA00-D70D-D71808C268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26" y="225502"/>
            <a:ext cx="1216976" cy="8113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3" descr="Logotipo&#10;&#10;Descripción generada automáticamente">
            <a:extLst>
              <a:ext uri="{FF2B5EF4-FFF2-40B4-BE49-F238E27FC236}">
                <a16:creationId xmlns:a16="http://schemas.microsoft.com/office/drawing/2014/main" id="{4F61CA68-D1B3-C5EA-AAB2-E17C744330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891" y="5864498"/>
            <a:ext cx="896217" cy="900096"/>
          </a:xfrm>
          <a:prstGeom prst="rect">
            <a:avLst/>
          </a:prstGeom>
        </p:spPr>
      </p:pic>
      <p:sp>
        <p:nvSpPr>
          <p:cNvPr id="9" name="Diagrama de flujo: terminador 8">
            <a:extLst>
              <a:ext uri="{FF2B5EF4-FFF2-40B4-BE49-F238E27FC236}">
                <a16:creationId xmlns:a16="http://schemas.microsoft.com/office/drawing/2014/main" id="{D1D9A07A-ECE1-1349-0344-B4BED38D4D05}"/>
              </a:ext>
            </a:extLst>
          </p:cNvPr>
          <p:cNvSpPr/>
          <p:nvPr/>
        </p:nvSpPr>
        <p:spPr>
          <a:xfrm>
            <a:off x="5527084" y="1019551"/>
            <a:ext cx="1323882" cy="373626"/>
          </a:xfrm>
          <a:prstGeom prst="flowChartTerminator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>
                <a:latin typeface="+mj-lt"/>
              </a:rPr>
              <a:t>Tema #10</a:t>
            </a: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302EEE8E-1286-DAF2-B4E3-6F309F9B934E}"/>
              </a:ext>
            </a:extLst>
          </p:cNvPr>
          <p:cNvCxnSpPr/>
          <p:nvPr/>
        </p:nvCxnSpPr>
        <p:spPr>
          <a:xfrm>
            <a:off x="1477603" y="1871512"/>
            <a:ext cx="9252155" cy="0"/>
          </a:xfrm>
          <a:prstGeom prst="line">
            <a:avLst/>
          </a:prstGeom>
          <a:ln cmpd="thinThick"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155E5F8-C00D-4505-FE3E-B1A24C69347F}"/>
              </a:ext>
            </a:extLst>
          </p:cNvPr>
          <p:cNvSpPr txBox="1"/>
          <p:nvPr/>
        </p:nvSpPr>
        <p:spPr>
          <a:xfrm>
            <a:off x="1477603" y="1488053"/>
            <a:ext cx="9252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rgbClr val="2C3E50"/>
                </a:solidFill>
                <a:latin typeface="+mj-lt"/>
              </a:rPr>
              <a:t>E</a:t>
            </a:r>
            <a:r>
              <a:rPr lang="es-CO" b="1" dirty="0">
                <a:solidFill>
                  <a:srgbClr val="2C3E50"/>
                </a:solidFill>
                <a:latin typeface="+mj-lt"/>
              </a:rPr>
              <a:t>SPIRITUALIDAD CONYUGAL</a:t>
            </a:r>
          </a:p>
        </p:txBody>
      </p:sp>
      <p:pic>
        <p:nvPicPr>
          <p:cNvPr id="3" name="Imagen 2" descr="Logotipo&#10;&#10;El contenido generado por IA puede ser incorrecto.">
            <a:extLst>
              <a:ext uri="{FF2B5EF4-FFF2-40B4-BE49-F238E27FC236}">
                <a16:creationId xmlns:a16="http://schemas.microsoft.com/office/drawing/2014/main" id="{45F80108-5EF3-B73F-7B74-AD425EE2F9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0" y="120135"/>
            <a:ext cx="1150374" cy="1046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5757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61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8DAC8D-9FC0-E409-D269-ED63DF32FA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01E3F55D-3FC3-73A9-BE27-DDF161DCB3E8}"/>
              </a:ext>
            </a:extLst>
          </p:cNvPr>
          <p:cNvSpPr/>
          <p:nvPr/>
        </p:nvSpPr>
        <p:spPr>
          <a:xfrm>
            <a:off x="678425" y="1488053"/>
            <a:ext cx="10835148" cy="5400931"/>
          </a:xfrm>
          <a:prstGeom prst="roundRect">
            <a:avLst>
              <a:gd name="adj" fmla="val 6350"/>
            </a:avLst>
          </a:prstGeom>
          <a:gradFill>
            <a:gsLst>
              <a:gs pos="78000">
                <a:schemeClr val="bg1">
                  <a:lumMod val="95000"/>
                </a:schemeClr>
              </a:gs>
              <a:gs pos="9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</a:gsLst>
            <a:lin ang="5400000" scaled="1"/>
          </a:gradFill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pPr marL="342900" indent="-342900">
              <a:buAutoNum type="arabicPeriod" startAt="4"/>
            </a:pPr>
            <a:endParaRPr lang="es-ES" b="1" dirty="0">
              <a:solidFill>
                <a:schemeClr val="tx1"/>
              </a:solidFill>
            </a:endParaRPr>
          </a:p>
          <a:p>
            <a:pPr marL="342900" indent="-342900">
              <a:buAutoNum type="arabicPeriod" startAt="4"/>
            </a:pPr>
            <a:endParaRPr lang="es-ES" b="1" dirty="0">
              <a:solidFill>
                <a:schemeClr val="tx1"/>
              </a:solidFill>
            </a:endParaRPr>
          </a:p>
          <a:p>
            <a:pPr marL="342900" indent="-342900">
              <a:buAutoNum type="arabicPeriod" startAt="4"/>
            </a:pPr>
            <a:endParaRPr lang="es-ES" b="1" dirty="0">
              <a:solidFill>
                <a:schemeClr val="tx1"/>
              </a:solidFill>
            </a:endParaRPr>
          </a:p>
          <a:p>
            <a:pPr marL="342900" indent="-342900">
              <a:buAutoNum type="arabicPeriod" startAt="4"/>
            </a:pPr>
            <a:endParaRPr lang="es-ES" b="1" dirty="0">
              <a:solidFill>
                <a:schemeClr val="tx1"/>
              </a:solidFill>
            </a:endParaRPr>
          </a:p>
          <a:p>
            <a:pPr marL="342900" indent="-342900">
              <a:buAutoNum type="arabicPeriod" startAt="4"/>
            </a:pPr>
            <a:endParaRPr lang="es-ES" b="1" dirty="0">
              <a:solidFill>
                <a:schemeClr val="tx1"/>
              </a:solidFill>
            </a:endParaRPr>
          </a:p>
          <a:p>
            <a:pPr marL="342900" indent="-342900">
              <a:buAutoNum type="arabicPeriod" startAt="4"/>
            </a:pPr>
            <a:endParaRPr lang="es-ES" b="1" dirty="0">
              <a:solidFill>
                <a:schemeClr val="tx1"/>
              </a:solidFill>
            </a:endParaRPr>
          </a:p>
          <a:p>
            <a:pPr algn="ctr"/>
            <a:endParaRPr lang="es-CO" sz="6000" b="1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ctr"/>
            <a:endParaRPr lang="es-CO" sz="6000" b="1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ctr"/>
            <a:endParaRPr lang="es-CO" sz="6000" b="1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ctr"/>
            <a:r>
              <a:rPr lang="es-CO" sz="6000" b="1" dirty="0">
                <a:solidFill>
                  <a:schemeClr val="tx1"/>
                </a:solidFill>
                <a:latin typeface="Arial Black" panose="020B0A04020102020204" pitchFamily="34" charset="0"/>
              </a:rPr>
              <a:t>GRACIAS</a:t>
            </a:r>
          </a:p>
          <a:p>
            <a:endParaRPr lang="es-CO" dirty="0">
              <a:solidFill>
                <a:schemeClr val="tx1"/>
              </a:solidFill>
            </a:endParaRPr>
          </a:p>
          <a:p>
            <a:endParaRPr lang="es-CO" dirty="0">
              <a:solidFill>
                <a:schemeClr val="tx1"/>
              </a:solidFill>
            </a:endParaRPr>
          </a:p>
          <a:p>
            <a:endParaRPr lang="es-CO" dirty="0">
              <a:solidFill>
                <a:schemeClr val="tx1"/>
              </a:solidFill>
            </a:endParaRPr>
          </a:p>
          <a:p>
            <a:r>
              <a:rPr lang="es-CO" dirty="0">
                <a:solidFill>
                  <a:schemeClr val="tx1"/>
                </a:solidFill>
              </a:rPr>
              <a:t> </a:t>
            </a:r>
          </a:p>
          <a:p>
            <a:endParaRPr lang="es-ES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dirty="0">
              <a:solidFill>
                <a:schemeClr val="tx1"/>
              </a:solidFill>
            </a:endParaRPr>
          </a:p>
          <a:p>
            <a:endParaRPr lang="es-ES" dirty="0">
              <a:solidFill>
                <a:schemeClr val="tx1"/>
              </a:solidFill>
            </a:endParaRPr>
          </a:p>
          <a:p>
            <a:endParaRPr lang="es-ES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endParaRPr lang="es-ES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endParaRPr lang="es-ES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endParaRPr lang="es-ES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endParaRPr lang="es-ES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r>
              <a:rPr lang="es-ES" dirty="0"/>
              <a:t>..</a:t>
            </a:r>
          </a:p>
          <a:p>
            <a:pPr marL="285750" indent="-285750">
              <a:buFontTx/>
              <a:buChar char="-"/>
            </a:pPr>
            <a:endParaRPr lang="es-ES" dirty="0"/>
          </a:p>
          <a:p>
            <a:pPr marL="285750" indent="-285750">
              <a:buFontTx/>
              <a:buChar char="-"/>
            </a:pPr>
            <a:endParaRPr lang="es-ES" dirty="0">
              <a:solidFill>
                <a:schemeClr val="tx1"/>
              </a:solidFill>
            </a:endParaRPr>
          </a:p>
          <a:p>
            <a:endParaRPr lang="es-ES" dirty="0">
              <a:solidFill>
                <a:schemeClr val="tx1"/>
              </a:solidFill>
            </a:endParaRPr>
          </a:p>
          <a:p>
            <a:endParaRPr lang="es-ES" dirty="0">
              <a:solidFill>
                <a:schemeClr val="tx1"/>
              </a:solidFill>
            </a:endParaRPr>
          </a:p>
          <a:p>
            <a:endParaRPr lang="es-CO" b="1" dirty="0">
              <a:solidFill>
                <a:schemeClr val="tx1"/>
              </a:solidFill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C2C20891-6CDF-B1F5-53B2-79D56AA2EDF7}"/>
              </a:ext>
            </a:extLst>
          </p:cNvPr>
          <p:cNvSpPr/>
          <p:nvPr/>
        </p:nvSpPr>
        <p:spPr>
          <a:xfrm>
            <a:off x="0" y="0"/>
            <a:ext cx="12192000" cy="12315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s-MX" sz="2400" b="1" i="0" dirty="0">
                <a:solidFill>
                  <a:srgbClr val="2C3E50"/>
                </a:solidFill>
                <a:effectLst/>
                <a:latin typeface="+mj-lt"/>
              </a:rPr>
              <a:t>El Taller de la Familia</a:t>
            </a:r>
          </a:p>
          <a:p>
            <a:pPr algn="ctr">
              <a:buNone/>
            </a:pPr>
            <a:r>
              <a:rPr lang="es-MX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Para construir el hogar</a:t>
            </a:r>
            <a:endParaRPr lang="es-MX" i="0" dirty="0">
              <a:solidFill>
                <a:schemeClr val="bg1">
                  <a:lumMod val="50000"/>
                </a:schemeClr>
              </a:solidFill>
              <a:effectLst/>
              <a:latin typeface="+mj-lt"/>
            </a:endParaRPr>
          </a:p>
        </p:txBody>
      </p:sp>
      <p:pic>
        <p:nvPicPr>
          <p:cNvPr id="6" name="Imagen 5" descr="Una torre con un reloj en lo alto de una casa&#10;&#10;El contenido generado por IA puede ser incorrecto.">
            <a:extLst>
              <a:ext uri="{FF2B5EF4-FFF2-40B4-BE49-F238E27FC236}">
                <a16:creationId xmlns:a16="http://schemas.microsoft.com/office/drawing/2014/main" id="{DC082FE0-972A-F9F7-9C24-5A9C590E39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26" y="225502"/>
            <a:ext cx="1216976" cy="8113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3" descr="Logotipo&#10;&#10;Descripción generada automáticamente">
            <a:extLst>
              <a:ext uri="{FF2B5EF4-FFF2-40B4-BE49-F238E27FC236}">
                <a16:creationId xmlns:a16="http://schemas.microsoft.com/office/drawing/2014/main" id="{BCF9FD5A-2B09-F54D-F4B3-CBA0F01F4D1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891" y="5864498"/>
            <a:ext cx="896217" cy="900096"/>
          </a:xfrm>
          <a:prstGeom prst="rect">
            <a:avLst/>
          </a:prstGeom>
        </p:spPr>
      </p:pic>
      <p:sp>
        <p:nvSpPr>
          <p:cNvPr id="9" name="Diagrama de flujo: terminador 8">
            <a:extLst>
              <a:ext uri="{FF2B5EF4-FFF2-40B4-BE49-F238E27FC236}">
                <a16:creationId xmlns:a16="http://schemas.microsoft.com/office/drawing/2014/main" id="{38DD904C-A6ED-4667-4D23-F37AEAC44723}"/>
              </a:ext>
            </a:extLst>
          </p:cNvPr>
          <p:cNvSpPr/>
          <p:nvPr/>
        </p:nvSpPr>
        <p:spPr>
          <a:xfrm>
            <a:off x="5527084" y="1019551"/>
            <a:ext cx="1323882" cy="373626"/>
          </a:xfrm>
          <a:prstGeom prst="flowChartTerminator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>
                <a:latin typeface="+mj-lt"/>
              </a:rPr>
              <a:t>Tema #10</a:t>
            </a: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43CBCC60-CDD3-31A6-4E7E-EAAF569F5644}"/>
              </a:ext>
            </a:extLst>
          </p:cNvPr>
          <p:cNvCxnSpPr/>
          <p:nvPr/>
        </p:nvCxnSpPr>
        <p:spPr>
          <a:xfrm>
            <a:off x="1477603" y="1871512"/>
            <a:ext cx="9252155" cy="0"/>
          </a:xfrm>
          <a:prstGeom prst="line">
            <a:avLst/>
          </a:prstGeom>
          <a:ln cmpd="thinThick"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3" name="CuadroTexto 12">
            <a:extLst>
              <a:ext uri="{FF2B5EF4-FFF2-40B4-BE49-F238E27FC236}">
                <a16:creationId xmlns:a16="http://schemas.microsoft.com/office/drawing/2014/main" id="{EAC9AB9C-711F-F64E-FFAE-BD36FF65DEB8}"/>
              </a:ext>
            </a:extLst>
          </p:cNvPr>
          <p:cNvSpPr txBox="1"/>
          <p:nvPr/>
        </p:nvSpPr>
        <p:spPr>
          <a:xfrm>
            <a:off x="1477603" y="1488053"/>
            <a:ext cx="9252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rgbClr val="2C3E50"/>
                </a:solidFill>
                <a:latin typeface="+mj-lt"/>
              </a:rPr>
              <a:t>E</a:t>
            </a:r>
            <a:r>
              <a:rPr lang="es-CO" b="1" dirty="0">
                <a:solidFill>
                  <a:srgbClr val="2C3E50"/>
                </a:solidFill>
                <a:latin typeface="+mj-lt"/>
              </a:rPr>
              <a:t>SPIRITUALIDAD CONYUGAL</a:t>
            </a:r>
          </a:p>
        </p:txBody>
      </p:sp>
      <p:pic>
        <p:nvPicPr>
          <p:cNvPr id="3" name="Imagen 2" descr="Logotipo&#10;&#10;El contenido generado por IA puede ser incorrecto.">
            <a:extLst>
              <a:ext uri="{FF2B5EF4-FFF2-40B4-BE49-F238E27FC236}">
                <a16:creationId xmlns:a16="http://schemas.microsoft.com/office/drawing/2014/main" id="{F3A13D12-3F1E-3C17-61FA-0680A5F082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0" y="120135"/>
            <a:ext cx="1150374" cy="1046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69462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393</TotalTime>
  <Words>784</Words>
  <Application>Microsoft Office PowerPoint</Application>
  <PresentationFormat>Panorámica</PresentationFormat>
  <Paragraphs>330</Paragraphs>
  <Slides>9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5" baseType="lpstr">
      <vt:lpstr>Aptos</vt:lpstr>
      <vt:lpstr>Aptos Display</vt:lpstr>
      <vt:lpstr>Arial</vt:lpstr>
      <vt:lpstr>Arial Black</vt:lpstr>
      <vt:lpstr>Calibri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YELA LOPEZ</dc:creator>
  <cp:lastModifiedBy>Cristhian Salas</cp:lastModifiedBy>
  <cp:revision>7</cp:revision>
  <dcterms:created xsi:type="dcterms:W3CDTF">2026-01-12T20:15:57Z</dcterms:created>
  <dcterms:modified xsi:type="dcterms:W3CDTF">2026-04-27T02:47:49Z</dcterms:modified>
</cp:coreProperties>
</file>